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8" r:id="rId1"/>
    <p:sldMasterId id="2147483657" r:id="rId2"/>
    <p:sldMasterId id="2147483651" r:id="rId3"/>
    <p:sldMasterId id="2147483722" r:id="rId4"/>
    <p:sldMasterId id="2147483654" r:id="rId5"/>
  </p:sldMasterIdLst>
  <p:notesMasterIdLst>
    <p:notesMasterId r:id="rId37"/>
  </p:notesMasterIdLst>
  <p:sldIdLst>
    <p:sldId id="274" r:id="rId6"/>
    <p:sldId id="440" r:id="rId7"/>
    <p:sldId id="550" r:id="rId8"/>
    <p:sldId id="551" r:id="rId9"/>
    <p:sldId id="443" r:id="rId10"/>
    <p:sldId id="447" r:id="rId11"/>
    <p:sldId id="557" r:id="rId12"/>
    <p:sldId id="553" r:id="rId13"/>
    <p:sldId id="603" r:id="rId14"/>
    <p:sldId id="554" r:id="rId15"/>
    <p:sldId id="555" r:id="rId16"/>
    <p:sldId id="556" r:id="rId17"/>
    <p:sldId id="599" r:id="rId18"/>
    <p:sldId id="567" r:id="rId19"/>
    <p:sldId id="568" r:id="rId20"/>
    <p:sldId id="570" r:id="rId21"/>
    <p:sldId id="573" r:id="rId22"/>
    <p:sldId id="576" r:id="rId23"/>
    <p:sldId id="584" r:id="rId24"/>
    <p:sldId id="586" r:id="rId25"/>
    <p:sldId id="587" r:id="rId26"/>
    <p:sldId id="588" r:id="rId27"/>
    <p:sldId id="589" r:id="rId28"/>
    <p:sldId id="590" r:id="rId29"/>
    <p:sldId id="592" r:id="rId30"/>
    <p:sldId id="593" r:id="rId31"/>
    <p:sldId id="617" r:id="rId32"/>
    <p:sldId id="618" r:id="rId33"/>
    <p:sldId id="619" r:id="rId34"/>
    <p:sldId id="611" r:id="rId35"/>
    <p:sldId id="613" r:id="rId36"/>
  </p:sldIdLst>
  <p:sldSz cx="12192000" cy="6858000"/>
  <p:notesSz cx="6858000" cy="9144000"/>
  <p:embeddedFontLst>
    <p:embeddedFont>
      <p:font typeface="Roboto Light" charset="0"/>
      <p:regular r:id="rId38"/>
    </p:embeddedFont>
    <p:embeddedFont>
      <p:font typeface="Roboto Thin" charset="0"/>
      <p:regular r:id="rId39"/>
    </p:embeddedFont>
    <p:embeddedFont>
      <p:font typeface="Roboto Medium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Arial Cyr" pitchFamily="34" charset="0"/>
      <p:regular r:id="rId45"/>
      <p:bold r:id="rId46"/>
      <p:italic r:id="rId47"/>
      <p:boldItalic r:id="rId48"/>
    </p:embeddedFont>
    <p:embeddedFont>
      <p:font typeface="Calibri Light" pitchFamily="34" charset="0"/>
      <p:regular r:id="rId49"/>
      <p:italic r:id="rId5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252"/>
    <a:srgbClr val="FF4081"/>
    <a:srgbClr val="0070C0"/>
    <a:srgbClr val="000000"/>
    <a:srgbClr val="5F5F5F"/>
    <a:srgbClr val="66FF33"/>
    <a:srgbClr val="99FF99"/>
    <a:srgbClr val="3E50B4"/>
    <a:srgbClr val="5F71B1"/>
    <a:srgbClr val="F5F5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8" autoAdjust="0"/>
    <p:restoredTop sz="87903" autoAdjust="0"/>
  </p:normalViewPr>
  <p:slideViewPr>
    <p:cSldViewPr snapToGrid="0">
      <p:cViewPr>
        <p:scale>
          <a:sx n="73" d="100"/>
          <a:sy n="73" d="100"/>
        </p:scale>
        <p:origin x="-486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4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525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Ожоговые</c:v>
                </c:pt>
                <c:pt idx="1">
                  <c:v>Гематологические</c:v>
                </c:pt>
                <c:pt idx="2">
                  <c:v>Паллиативные</c:v>
                </c:pt>
                <c:pt idx="3">
                  <c:v>Гастроэнтерологические</c:v>
                </c:pt>
                <c:pt idx="4">
                  <c:v>Эндокринологические</c:v>
                </c:pt>
                <c:pt idx="5">
                  <c:v>Нейрохирургические</c:v>
                </c:pt>
                <c:pt idx="6">
                  <c:v>Отоларингологические</c:v>
                </c:pt>
                <c:pt idx="7">
                  <c:v>гнойная хирургия</c:v>
                </c:pt>
                <c:pt idx="8">
                  <c:v>Психиатрические</c:v>
                </c:pt>
                <c:pt idx="9">
                  <c:v>Педиатрические для недоношенных и новорожденных</c:v>
                </c:pt>
                <c:pt idx="10">
                  <c:v>Реабилитационные</c:v>
                </c:pt>
                <c:pt idx="11">
                  <c:v>Урологические</c:v>
                </c:pt>
                <c:pt idx="12">
                  <c:v>Пульмонологические</c:v>
                </c:pt>
                <c:pt idx="13">
                  <c:v>Нефрологические        </c:v>
                </c:pt>
                <c:pt idx="14">
                  <c:v>Хирургические </c:v>
                </c:pt>
                <c:pt idx="15">
                  <c:v>Педиатрические (сом).</c:v>
                </c:pt>
                <c:pt idx="16">
                  <c:v>Неврологические</c:v>
                </c:pt>
                <c:pt idx="17">
                  <c:v>Аллергологические      </c:v>
                </c:pt>
                <c:pt idx="18">
                  <c:v>Травматологические</c:v>
                </c:pt>
                <c:pt idx="19">
                  <c:v>Ортопедические</c:v>
                </c:pt>
                <c:pt idx="20">
                  <c:v>Стоматологические</c:v>
                </c:pt>
                <c:pt idx="21">
                  <c:v>Онкологические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144.80000000000001</c:v>
                </c:pt>
                <c:pt idx="1">
                  <c:v>146.4</c:v>
                </c:pt>
                <c:pt idx="2">
                  <c:v>147.69999999999999</c:v>
                </c:pt>
                <c:pt idx="3">
                  <c:v>182.3</c:v>
                </c:pt>
                <c:pt idx="4">
                  <c:v>202</c:v>
                </c:pt>
                <c:pt idx="5">
                  <c:v>217</c:v>
                </c:pt>
                <c:pt idx="6">
                  <c:v>245.6</c:v>
                </c:pt>
                <c:pt idx="7">
                  <c:v>263.2</c:v>
                </c:pt>
                <c:pt idx="8">
                  <c:v>263.7</c:v>
                </c:pt>
                <c:pt idx="9">
                  <c:v>263.8</c:v>
                </c:pt>
                <c:pt idx="10">
                  <c:v>268.7</c:v>
                </c:pt>
                <c:pt idx="11">
                  <c:v>269.7</c:v>
                </c:pt>
                <c:pt idx="12">
                  <c:v>289.8</c:v>
                </c:pt>
                <c:pt idx="13">
                  <c:v>298</c:v>
                </c:pt>
                <c:pt idx="14">
                  <c:v>306</c:v>
                </c:pt>
                <c:pt idx="15">
                  <c:v>311.8</c:v>
                </c:pt>
                <c:pt idx="16">
                  <c:v>314.7</c:v>
                </c:pt>
                <c:pt idx="17">
                  <c:v>326.39999999999986</c:v>
                </c:pt>
                <c:pt idx="18">
                  <c:v>326.89999999999986</c:v>
                </c:pt>
                <c:pt idx="19">
                  <c:v>328.5</c:v>
                </c:pt>
                <c:pt idx="20">
                  <c:v>368.1</c:v>
                </c:pt>
                <c:pt idx="21">
                  <c:v>515.1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79-4FFC-A45E-855060F75F55}"/>
            </c:ext>
          </c:extLst>
        </c:ser>
        <c:dLbls>
          <c:showVal val="1"/>
        </c:dLbls>
        <c:gapWidth val="50"/>
        <c:axId val="63848832"/>
        <c:axId val="63850368"/>
      </c:barChart>
      <c:catAx>
        <c:axId val="638488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63850368"/>
        <c:crosses val="autoZero"/>
        <c:auto val="1"/>
        <c:lblAlgn val="ctr"/>
        <c:lblOffset val="100"/>
      </c:catAx>
      <c:valAx>
        <c:axId val="638503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38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 Light" pitchFamily="2" charset="0"/>
          <a:ea typeface="Roboto Light" pitchFamily="2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82504970178968E-2"/>
          <c:y val="0.10326086956521745"/>
          <c:w val="0.91053677932405519"/>
          <c:h val="0.60869565217391397"/>
        </c:manualLayout>
      </c:layout>
      <c:lineChart>
        <c:grouping val="standard"/>
        <c:ser>
          <c:idx val="0"/>
          <c:order val="0"/>
          <c:tx>
            <c:strRef>
              <c:f>Sheet1!$A$2:$B$2</c:f>
              <c:strCache>
                <c:ptCount val="1"/>
                <c:pt idx="0">
                  <c:v>% детей из ОИТР</c:v>
                </c:pt>
              </c:strCache>
            </c:strRef>
          </c:tx>
          <c:spPr>
            <a:ln w="40323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2"/>
            <c:spPr>
              <a:ln w="40323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D8-4DAE-B255-B31047969AD0}"/>
              </c:ext>
            </c:extLst>
          </c:dPt>
          <c:dLbls>
            <c:dLbl>
              <c:idx val="0"/>
              <c:layout>
                <c:manualLayout>
                  <c:x val="-3.7187082922692787E-2"/>
                  <c:y val="7.93684846431400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D8-4DAE-B255-B31047969AD0}"/>
                </c:ext>
              </c:extLst>
            </c:dLbl>
            <c:dLbl>
              <c:idx val="1"/>
              <c:layout>
                <c:manualLayout>
                  <c:x val="-3.8777568252795915E-2"/>
                  <c:y val="9.371669307808970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D8-4DAE-B255-B31047969AD0}"/>
                </c:ext>
              </c:extLst>
            </c:dLbl>
            <c:dLbl>
              <c:idx val="2"/>
              <c:layout>
                <c:manualLayout>
                  <c:x val="-2.2475409447710221E-2"/>
                  <c:y val="7.045579410148813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D8-4DAE-B255-B31047969AD0}"/>
                </c:ext>
              </c:extLst>
            </c:dLbl>
            <c:dLbl>
              <c:idx val="3"/>
              <c:layout>
                <c:manualLayout>
                  <c:x val="-3.4006252630696038E-2"/>
                  <c:y val="8.339063259181361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D8-4DAE-B255-B31047969AD0}"/>
                </c:ext>
              </c:extLst>
            </c:dLbl>
            <c:dLbl>
              <c:idx val="5"/>
              <c:layout>
                <c:manualLayout>
                  <c:x val="0"/>
                  <c:y val="4.81099656357388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D8-4DAE-B255-B31047969AD0}"/>
                </c:ext>
              </c:extLst>
            </c:dLbl>
            <c:dLbl>
              <c:idx val="6"/>
              <c:layout>
                <c:manualLayout>
                  <c:x val="7.0546737213403902E-3"/>
                  <c:y val="8.24742268041236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D8-4DAE-B255-B31047969AD0}"/>
                </c:ext>
              </c:extLst>
            </c:dLbl>
            <c:dLbl>
              <c:idx val="7"/>
              <c:layout>
                <c:manualLayout>
                  <c:x val="9.4062316284538507E-3"/>
                  <c:y val="4.12371134020618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D8-4DAE-B255-B31047969AD0}"/>
                </c:ext>
              </c:extLst>
            </c:dLbl>
            <c:dLbl>
              <c:idx val="8"/>
              <c:layout>
                <c:manualLayout>
                  <c:x val="0"/>
                  <c:y val="6.18556701030927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D8-4DAE-B255-B31047969AD0}"/>
                </c:ext>
              </c:extLst>
            </c:dLbl>
            <c:dLbl>
              <c:idx val="9"/>
              <c:layout>
                <c:manualLayout>
                  <c:x val="0"/>
                  <c:y val="8.93470790378007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D8-4DAE-B255-B31047969AD0}"/>
                </c:ext>
              </c:extLst>
            </c:dLbl>
            <c:dLbl>
              <c:idx val="10"/>
              <c:layout>
                <c:manualLayout>
                  <c:x val="0"/>
                  <c:y val="5.49828178694158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D8-4DAE-B255-B31047969AD0}"/>
                </c:ext>
              </c:extLst>
            </c:dLbl>
            <c:spPr>
              <a:noFill/>
              <a:ln w="26882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Sheet1!$C$1:$N$1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Sheet1!$C$2:$N$2</c:f>
              <c:numCache>
                <c:formatCode>General</c:formatCode>
                <c:ptCount val="12"/>
                <c:pt idx="0">
                  <c:v>42.7</c:v>
                </c:pt>
                <c:pt idx="1">
                  <c:v>45.3</c:v>
                </c:pt>
                <c:pt idx="2">
                  <c:v>45.1</c:v>
                </c:pt>
                <c:pt idx="3">
                  <c:v>41.8</c:v>
                </c:pt>
                <c:pt idx="4">
                  <c:v>42.2</c:v>
                </c:pt>
                <c:pt idx="5">
                  <c:v>51.6</c:v>
                </c:pt>
                <c:pt idx="6">
                  <c:v>50.7</c:v>
                </c:pt>
                <c:pt idx="7">
                  <c:v>44.3</c:v>
                </c:pt>
                <c:pt idx="8">
                  <c:v>53.1</c:v>
                </c:pt>
                <c:pt idx="9">
                  <c:v>59.8</c:v>
                </c:pt>
                <c:pt idx="10">
                  <c:v>60.2</c:v>
                </c:pt>
                <c:pt idx="11">
                  <c:v>60.2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4D8-4DAE-B255-B31047969AD0}"/>
            </c:ext>
          </c:extLst>
        </c:ser>
        <c:ser>
          <c:idx val="1"/>
          <c:order val="1"/>
          <c:tx>
            <c:strRef>
              <c:f>Sheet1!$A$3:$B$3</c:f>
              <c:strCache>
                <c:ptCount val="1"/>
                <c:pt idx="0">
                  <c:v>% койко-дней за счет детей из ОИТР</c:v>
                </c:pt>
              </c:strCache>
            </c:strRef>
          </c:tx>
          <c:spPr>
            <a:ln w="40323">
              <a:solidFill>
                <a:srgbClr val="000000"/>
              </a:solidFill>
              <a:prstDash val="lgDash"/>
            </a:ln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139369204998905E-2"/>
                  <c:y val="-0.1026965180450606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D8-4DAE-B255-B31047969AD0}"/>
                </c:ext>
              </c:extLst>
            </c:dLbl>
            <c:dLbl>
              <c:idx val="1"/>
              <c:layout>
                <c:manualLayout>
                  <c:x val="-8.9564946941478301E-3"/>
                  <c:y val="-0.1066097262270724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D8-4DAE-B255-B31047969AD0}"/>
                </c:ext>
              </c:extLst>
            </c:dLbl>
            <c:dLbl>
              <c:idx val="2"/>
              <c:layout>
                <c:manualLayout>
                  <c:x val="-3.2415767300592875E-2"/>
                  <c:y val="-9.90012305723102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D8-4DAE-B255-B31047969AD0}"/>
                </c:ext>
              </c:extLst>
            </c:dLbl>
            <c:dLbl>
              <c:idx val="3"/>
              <c:layout>
                <c:manualLayout>
                  <c:x val="-3.4006252630696079E-2"/>
                  <c:y val="-8.791393876079252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D8-4DAE-B255-B31047969AD0}"/>
                </c:ext>
              </c:extLst>
            </c:dLbl>
            <c:dLbl>
              <c:idx val="6"/>
              <c:layout>
                <c:manualLayout>
                  <c:x val="-7.0546737213403902E-3"/>
                  <c:y val="-8.93470790378007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D8-4DAE-B255-B31047969AD0}"/>
                </c:ext>
              </c:extLst>
            </c:dLbl>
            <c:dLbl>
              <c:idx val="8"/>
              <c:layout>
                <c:manualLayout>
                  <c:x val="-3.4006188346124698E-2"/>
                  <c:y val="-0.12606596855805388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D8-4DAE-B255-B31047969AD0}"/>
                </c:ext>
              </c:extLst>
            </c:dLbl>
            <c:dLbl>
              <c:idx val="9"/>
              <c:layout>
                <c:manualLayout>
                  <c:x val="-2.1164021164021166E-2"/>
                  <c:y val="-9.62199312714776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4D8-4DAE-B255-B31047969AD0}"/>
                </c:ext>
              </c:extLst>
            </c:dLbl>
            <c:dLbl>
              <c:idx val="10"/>
              <c:layout>
                <c:manualLayout>
                  <c:x val="0"/>
                  <c:y val="-2.7491408934707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4D8-4DAE-B255-B31047969AD0}"/>
                </c:ext>
              </c:extLst>
            </c:dLbl>
            <c:spPr>
              <a:noFill/>
              <a:ln w="26882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Sheet1!$C$1:$N$1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Sheet1!$C$3:$N$3</c:f>
              <c:numCache>
                <c:formatCode>General</c:formatCode>
                <c:ptCount val="12"/>
                <c:pt idx="0">
                  <c:v>55.2</c:v>
                </c:pt>
                <c:pt idx="1">
                  <c:v>50.4</c:v>
                </c:pt>
                <c:pt idx="2">
                  <c:v>56.4</c:v>
                </c:pt>
                <c:pt idx="3">
                  <c:v>55</c:v>
                </c:pt>
                <c:pt idx="4">
                  <c:v>54</c:v>
                </c:pt>
                <c:pt idx="5">
                  <c:v>74.8</c:v>
                </c:pt>
                <c:pt idx="6">
                  <c:v>60</c:v>
                </c:pt>
                <c:pt idx="7">
                  <c:v>56.5</c:v>
                </c:pt>
                <c:pt idx="8">
                  <c:v>70.7</c:v>
                </c:pt>
                <c:pt idx="9">
                  <c:v>70.599999999999994</c:v>
                </c:pt>
                <c:pt idx="10">
                  <c:v>69.8</c:v>
                </c:pt>
                <c:pt idx="11">
                  <c:v>72.2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4D8-4DAE-B255-B31047969AD0}"/>
            </c:ext>
          </c:extLst>
        </c:ser>
        <c:marker val="1"/>
        <c:axId val="144780672"/>
        <c:axId val="144782464"/>
      </c:lineChart>
      <c:catAx>
        <c:axId val="144780672"/>
        <c:scaling>
          <c:orientation val="minMax"/>
        </c:scaling>
        <c:axPos val="b"/>
        <c:numFmt formatCode="General" sourceLinked="1"/>
        <c:tickLblPos val="nextTo"/>
        <c:spPr>
          <a:ln w="33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4782464"/>
        <c:crosses val="autoZero"/>
        <c:auto val="1"/>
        <c:lblAlgn val="ctr"/>
        <c:lblOffset val="100"/>
        <c:tickLblSkip val="1"/>
        <c:tickMarkSkip val="1"/>
      </c:catAx>
      <c:valAx>
        <c:axId val="144782464"/>
        <c:scaling>
          <c:orientation val="minMax"/>
        </c:scaling>
        <c:axPos val="l"/>
        <c:numFmt formatCode="General" sourceLinked="1"/>
        <c:tickLblPos val="nextTo"/>
        <c:spPr>
          <a:ln w="33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4780672"/>
        <c:crosses val="autoZero"/>
        <c:crossBetween val="between"/>
      </c:valAx>
      <c:spPr>
        <a:noFill/>
        <a:ln w="26882">
          <a:noFill/>
        </a:ln>
      </c:spPr>
    </c:plotArea>
    <c:legend>
      <c:legendPos val="r"/>
      <c:layout>
        <c:manualLayout>
          <c:xMode val="edge"/>
          <c:yMode val="edge"/>
          <c:x val="0.13518886679920478"/>
          <c:y val="0.86413043478260854"/>
          <c:w val="0.78330019880715662"/>
          <c:h val="0.11956521739130439"/>
        </c:manualLayout>
      </c:layout>
      <c:spPr>
        <a:noFill/>
        <a:ln w="3360">
          <a:solidFill>
            <a:srgbClr val="000000"/>
          </a:solidFill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Roboto Light" pitchFamily="2" charset="0"/>
          <a:ea typeface="Roboto Light" pitchFamily="2" charset="0"/>
          <a:cs typeface="Arial Cyr"/>
        </a:defRPr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4084507042249E-2"/>
          <c:y val="9.3617021276595741E-2"/>
          <c:w val="0.85626606362785951"/>
          <c:h val="0.62127659574468086"/>
        </c:manualLayout>
      </c:layout>
      <c:lineChart>
        <c:grouping val="standard"/>
        <c:ser>
          <c:idx val="0"/>
          <c:order val="0"/>
          <c:tx>
            <c:strRef>
              <c:f>Sheet1!$A$2:$E$2</c:f>
              <c:strCache>
                <c:ptCount val="1"/>
                <c:pt idx="0">
                  <c:v>процент койко дней за счет детей после ИВЛ</c:v>
                </c:pt>
              </c:strCache>
            </c:strRef>
          </c:tx>
          <c:dLbls>
            <c:dLbl>
              <c:idx val="0"/>
              <c:layout>
                <c:manualLayout>
                  <c:x val="-1.9061662201820765E-2"/>
                  <c:y val="-7.692067063045691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A-45C1-8B85-A7BFE9FBDE1E}"/>
                </c:ext>
              </c:extLst>
            </c:dLbl>
            <c:dLbl>
              <c:idx val="1"/>
              <c:layout>
                <c:manualLayout>
                  <c:x val="-4.6174381748994166E-2"/>
                  <c:y val="-0.10038168633176166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A-45C1-8B85-A7BFE9FBDE1E}"/>
                </c:ext>
              </c:extLst>
            </c:dLbl>
            <c:dLbl>
              <c:idx val="2"/>
              <c:layout>
                <c:manualLayout>
                  <c:x val="-4.3357523831378919E-2"/>
                  <c:y val="-8.792756224620865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2A-45C1-8B85-A7BFE9FBDE1E}"/>
                </c:ext>
              </c:extLst>
            </c:dLbl>
            <c:dLbl>
              <c:idx val="3"/>
              <c:layout>
                <c:manualLayout>
                  <c:x val="-4.2301047655850382E-2"/>
                  <c:y val="-0.10276454652894841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2A-45C1-8B85-A7BFE9FBDE1E}"/>
                </c:ext>
              </c:extLst>
            </c:dLbl>
            <c:dLbl>
              <c:idx val="4"/>
              <c:layout>
                <c:manualLayout>
                  <c:x val="-3.4202499597389982E-2"/>
                  <c:y val="-0.10401260936607849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2A-45C1-8B85-A7BFE9FBDE1E}"/>
                </c:ext>
              </c:extLst>
            </c:dLbl>
            <c:dLbl>
              <c:idx val="5"/>
              <c:layout>
                <c:manualLayout>
                  <c:x val="-4.0188458581183119E-2"/>
                  <c:y val="-9.633913086092200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2A-45C1-8B85-A7BFE9FBDE1E}"/>
                </c:ext>
              </c:extLst>
            </c:dLbl>
            <c:dLbl>
              <c:idx val="6"/>
              <c:layout>
                <c:manualLayout>
                  <c:x val="-3.5611037283286212E-2"/>
                  <c:y val="-0.1015729659932326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2A-45C1-8B85-A7BFE9FBDE1E}"/>
                </c:ext>
              </c:extLst>
            </c:dLbl>
            <c:dLbl>
              <c:idx val="7"/>
              <c:layout>
                <c:manualLayout>
                  <c:x val="-4.335755964736103E-2"/>
                  <c:y val="-0.1010199773660511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2A-45C1-8B85-A7BFE9FBDE1E}"/>
                </c:ext>
              </c:extLst>
            </c:dLbl>
            <c:dLbl>
              <c:idx val="8"/>
              <c:layout>
                <c:manualLayout>
                  <c:x val="-4.7582773612677633E-2"/>
                  <c:y val="-9.032461823731002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2A-45C1-8B85-A7BFE9FBDE1E}"/>
                </c:ext>
              </c:extLst>
            </c:dLbl>
            <c:dLbl>
              <c:idx val="9"/>
              <c:layout>
                <c:manualLayout>
                  <c:x val="-2.5399718511963709E-2"/>
                  <c:y val="-8.707663517744174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2A-45C1-8B85-A7BFE9FBDE1E}"/>
                </c:ext>
              </c:extLst>
            </c:dLbl>
            <c:dLbl>
              <c:idx val="10"/>
              <c:layout>
                <c:manualLayout>
                  <c:x val="-1.4665269587536822E-3"/>
                  <c:y val="-9.665096422217747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2A-45C1-8B85-A7BFE9FBDE1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Sheet1!$F$1:$T$1</c:f>
              <c:strCache>
                <c:ptCount val="13"/>
                <c:pt idx="0">
                  <c:v> 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Sheet1!$F$2:$T$2</c:f>
              <c:numCache>
                <c:formatCode>General</c:formatCode>
                <c:ptCount val="13"/>
                <c:pt idx="1">
                  <c:v>30.2</c:v>
                </c:pt>
                <c:pt idx="2">
                  <c:v>38.800000000000004</c:v>
                </c:pt>
                <c:pt idx="3">
                  <c:v>38.6</c:v>
                </c:pt>
                <c:pt idx="4">
                  <c:v>43</c:v>
                </c:pt>
                <c:pt idx="5">
                  <c:v>34.700000000000003</c:v>
                </c:pt>
                <c:pt idx="6">
                  <c:v>49.4</c:v>
                </c:pt>
                <c:pt idx="7">
                  <c:v>43.7</c:v>
                </c:pt>
                <c:pt idx="8">
                  <c:v>43.5</c:v>
                </c:pt>
                <c:pt idx="9">
                  <c:v>50.8</c:v>
                </c:pt>
                <c:pt idx="10">
                  <c:v>43.3</c:v>
                </c:pt>
                <c:pt idx="11">
                  <c:v>47</c:v>
                </c:pt>
                <c:pt idx="12">
                  <c:v>52.1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02A-45C1-8B85-A7BFE9FBDE1E}"/>
            </c:ext>
          </c:extLst>
        </c:ser>
        <c:ser>
          <c:idx val="1"/>
          <c:order val="1"/>
          <c:tx>
            <c:strRef>
              <c:f>Sheet1!$A$3:$E$3</c:f>
              <c:strCache>
                <c:ptCount val="1"/>
                <c:pt idx="0">
                  <c:v>% детей после ИВЛ</c:v>
                </c:pt>
              </c:strCache>
            </c:strRef>
          </c:tx>
          <c:dLbls>
            <c:dLbl>
              <c:idx val="1"/>
              <c:layout>
                <c:manualLayout>
                  <c:x val="-6.2276656972047924E-3"/>
                  <c:y val="8.026508844449156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2A-45C1-8B85-A7BFE9FBDE1E}"/>
                </c:ext>
              </c:extLst>
            </c:dLbl>
            <c:dLbl>
              <c:idx val="2"/>
              <c:layout>
                <c:manualLayout>
                  <c:x val="-5.1713711598711737E-3"/>
                  <c:y val="7.003827257155169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2A-45C1-8B85-A7BFE9FBDE1E}"/>
                </c:ext>
              </c:extLst>
            </c:dLbl>
            <c:dLbl>
              <c:idx val="3"/>
              <c:layout>
                <c:manualLayout>
                  <c:x val="-7.6360217449060559E-3"/>
                  <c:y val="8.156993445728100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2A-45C1-8B85-A7BFE9FBDE1E}"/>
                </c:ext>
              </c:extLst>
            </c:dLbl>
            <c:dLbl>
              <c:idx val="4"/>
              <c:layout>
                <c:manualLayout>
                  <c:x val="-1.3621980728699195E-2"/>
                  <c:y val="7.500286172435137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2A-45C1-8B85-A7BFE9FBDE1E}"/>
                </c:ext>
              </c:extLst>
            </c:dLbl>
            <c:dLbl>
              <c:idx val="5"/>
              <c:layout>
                <c:manualLayout>
                  <c:x val="-1.2565686191365581E-2"/>
                  <c:y val="7.751318319252653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2A-45C1-8B85-A7BFE9FBDE1E}"/>
                </c:ext>
              </c:extLst>
            </c:dLbl>
            <c:dLbl>
              <c:idx val="6"/>
              <c:layout>
                <c:manualLayout>
                  <c:x val="-2.5593898696285543E-2"/>
                  <c:y val="6.996716595835859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2A-45C1-8B85-A7BFE9FBDE1E}"/>
                </c:ext>
              </c:extLst>
            </c:dLbl>
            <c:dLbl>
              <c:idx val="7"/>
              <c:layout>
                <c:manualLayout>
                  <c:x val="-2.1016477398388477E-2"/>
                  <c:y val="7.650627562132240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02A-45C1-8B85-A7BFE9FBDE1E}"/>
                </c:ext>
              </c:extLst>
            </c:dLbl>
            <c:dLbl>
              <c:idx val="8"/>
              <c:layout>
                <c:manualLayout>
                  <c:x val="-3.0523381504550147E-2"/>
                  <c:y val="8.097435844835505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2A-45C1-8B85-A7BFE9FBDE1E}"/>
                </c:ext>
              </c:extLst>
            </c:dLbl>
            <c:dLbl>
              <c:idx val="9"/>
              <c:layout>
                <c:manualLayout>
                  <c:x val="-3.4748777108061644E-2"/>
                  <c:y val="8.535713886827982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02A-45C1-8B85-A7BFE9FBDE1E}"/>
                </c:ext>
              </c:extLst>
            </c:dLbl>
            <c:dLbl>
              <c:idx val="10"/>
              <c:layout>
                <c:manualLayout>
                  <c:x val="6.2225254642038225E-3"/>
                  <c:y val="5.591055829267539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2A-45C1-8B85-A7BFE9FBDE1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Sheet1!$F$1:$T$1</c:f>
              <c:strCache>
                <c:ptCount val="13"/>
                <c:pt idx="0">
                  <c:v> 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Sheet1!$F$3:$T$3</c:f>
              <c:numCache>
                <c:formatCode>General</c:formatCode>
                <c:ptCount val="13"/>
                <c:pt idx="1">
                  <c:v>23</c:v>
                </c:pt>
                <c:pt idx="2">
                  <c:v>25.3</c:v>
                </c:pt>
                <c:pt idx="3">
                  <c:v>33.4</c:v>
                </c:pt>
                <c:pt idx="4">
                  <c:v>30.3</c:v>
                </c:pt>
                <c:pt idx="5">
                  <c:v>25.2</c:v>
                </c:pt>
                <c:pt idx="6">
                  <c:v>36.800000000000004</c:v>
                </c:pt>
                <c:pt idx="7">
                  <c:v>32.5</c:v>
                </c:pt>
                <c:pt idx="8">
                  <c:v>28</c:v>
                </c:pt>
                <c:pt idx="9">
                  <c:v>31.3</c:v>
                </c:pt>
                <c:pt idx="10">
                  <c:v>30.1</c:v>
                </c:pt>
                <c:pt idx="11">
                  <c:v>33.200000000000003</c:v>
                </c:pt>
                <c:pt idx="12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02A-45C1-8B85-A7BFE9FBDE1E}"/>
            </c:ext>
          </c:extLst>
        </c:ser>
        <c:marker val="1"/>
        <c:axId val="144686080"/>
        <c:axId val="144958208"/>
      </c:lineChart>
      <c:catAx>
        <c:axId val="1446860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4958208"/>
        <c:crosses val="autoZero"/>
        <c:auto val="1"/>
        <c:lblAlgn val="ctr"/>
        <c:lblOffset val="100"/>
        <c:tickLblSkip val="1"/>
        <c:tickMarkSkip val="1"/>
      </c:catAx>
      <c:valAx>
        <c:axId val="14495820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46860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3.697183098591552E-2"/>
          <c:y val="0.89361702127659581"/>
          <c:w val="0.92429577464788792"/>
          <c:h val="9.7872340425531945E-2"/>
        </c:manualLayout>
      </c:layout>
    </c:legend>
    <c:plotVisOnly val="1"/>
    <c:dispBlanksAs val="gap"/>
  </c:chart>
  <c:txPr>
    <a:bodyPr/>
    <a:lstStyle/>
    <a:p>
      <a:pPr>
        <a:defRPr sz="1600" b="1">
          <a:latin typeface="Roboto Light" pitchFamily="2" charset="0"/>
          <a:ea typeface="Roboto Light" pitchFamily="2" charset="0"/>
        </a:defRPr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855263157894739E-2"/>
          <c:y val="9.9099099099099239E-2"/>
          <c:w val="0.92434210526315752"/>
          <c:h val="0.5945945945945946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1000 - 1499</c:v>
                </c:pt>
              </c:strCache>
            </c:strRef>
          </c:tx>
          <c:spPr>
            <a:ln w="26882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4554051655653411E-2"/>
                  <c:y val="-6.088772861919752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76-4D00-8BC5-99E7B7206EAE}"/>
                </c:ext>
              </c:extLst>
            </c:dLbl>
            <c:dLbl>
              <c:idx val="1"/>
              <c:layout>
                <c:manualLayout>
                  <c:x val="-4.6404491179788024E-2"/>
                  <c:y val="-6.786991852020364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6-4D00-8BC5-99E7B7206EAE}"/>
                </c:ext>
              </c:extLst>
            </c:dLbl>
            <c:dLbl>
              <c:idx val="2"/>
              <c:layout>
                <c:manualLayout>
                  <c:x val="-3.8386339769613614E-2"/>
                  <c:y val="-7.124827243752029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76-4D00-8BC5-99E7B7206EAE}"/>
                </c:ext>
              </c:extLst>
            </c:dLbl>
            <c:dLbl>
              <c:idx val="3"/>
              <c:layout>
                <c:manualLayout>
                  <c:x val="-3.8591872569965539E-2"/>
                  <c:y val="-6.832043012330822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76-4D00-8BC5-99E7B7206EAE}"/>
                </c:ext>
              </c:extLst>
            </c:dLbl>
            <c:dLbl>
              <c:idx val="4"/>
              <c:layout>
                <c:manualLayout>
                  <c:x val="-3.5508101567784334E-2"/>
                  <c:y val="-7.372560314862783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76-4D00-8BC5-99E7B7206EAE}"/>
                </c:ext>
              </c:extLst>
            </c:dLbl>
            <c:dLbl>
              <c:idx val="5"/>
              <c:layout>
                <c:manualLayout>
                  <c:x val="-3.9003108052346795E-2"/>
                  <c:y val="-7.53022653389202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76-4D00-8BC5-99E7B7206EAE}"/>
                </c:ext>
              </c:extLst>
            </c:dLbl>
            <c:dLbl>
              <c:idx val="6"/>
              <c:layout>
                <c:manualLayout>
                  <c:x val="-4.4142851379014476E-2"/>
                  <c:y val="-7.48516558915689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76-4D00-8BC5-99E7B7206EAE}"/>
                </c:ext>
              </c:extLst>
            </c:dLbl>
            <c:dLbl>
              <c:idx val="7"/>
              <c:layout>
                <c:manualLayout>
                  <c:x val="-4.1059080376833292E-2"/>
                  <c:y val="-8.003215406555069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76-4D00-8BC5-99E7B7206EAE}"/>
                </c:ext>
              </c:extLst>
            </c:dLbl>
            <c:dLbl>
              <c:idx val="8"/>
              <c:layout>
                <c:manualLayout>
                  <c:x val="-3.1396192124553683E-2"/>
                  <c:y val="7.807601519521151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76-4D00-8BC5-99E7B7206EAE}"/>
                </c:ext>
              </c:extLst>
            </c:dLbl>
            <c:dLbl>
              <c:idx val="9"/>
              <c:layout>
                <c:manualLayout>
                  <c:x val="-3.4891368490793565E-2"/>
                  <c:y val="-7.395098737075386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76-4D00-8BC5-99E7B7206EAE}"/>
                </c:ext>
              </c:extLst>
            </c:dLbl>
            <c:spPr>
              <a:noFill/>
              <a:ln w="26882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Sheet1!$B$2:$S$2</c:f>
              <c:numCache>
                <c:formatCode>General</c:formatCode>
                <c:ptCount val="18"/>
                <c:pt idx="0">
                  <c:v>20</c:v>
                </c:pt>
                <c:pt idx="1">
                  <c:v>33</c:v>
                </c:pt>
                <c:pt idx="2">
                  <c:v>38</c:v>
                </c:pt>
                <c:pt idx="3">
                  <c:v>39</c:v>
                </c:pt>
                <c:pt idx="4">
                  <c:v>31</c:v>
                </c:pt>
                <c:pt idx="5">
                  <c:v>32</c:v>
                </c:pt>
                <c:pt idx="6">
                  <c:v>46</c:v>
                </c:pt>
                <c:pt idx="7">
                  <c:v>55</c:v>
                </c:pt>
                <c:pt idx="8">
                  <c:v>49</c:v>
                </c:pt>
                <c:pt idx="9">
                  <c:v>54</c:v>
                </c:pt>
                <c:pt idx="10">
                  <c:v>53</c:v>
                </c:pt>
                <c:pt idx="11">
                  <c:v>46</c:v>
                </c:pt>
                <c:pt idx="12">
                  <c:v>75</c:v>
                </c:pt>
                <c:pt idx="13">
                  <c:v>56</c:v>
                </c:pt>
                <c:pt idx="14">
                  <c:v>66</c:v>
                </c:pt>
                <c:pt idx="15">
                  <c:v>76</c:v>
                </c:pt>
                <c:pt idx="16">
                  <c:v>56</c:v>
                </c:pt>
                <c:pt idx="17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76-4D00-8BC5-99E7B7206EA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менее 1000</c:v>
                </c:pt>
              </c:strCache>
            </c:strRef>
          </c:tx>
          <c:spPr>
            <a:ln w="40323">
              <a:solidFill>
                <a:srgbClr val="FF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4"/>
              <c:layout>
                <c:manualLayout>
                  <c:x val="-2.6771656896234976E-2"/>
                  <c:y val="-6.854565534853349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76-4D00-8BC5-99E7B7206EAE}"/>
                </c:ext>
              </c:extLst>
            </c:dLbl>
            <c:dLbl>
              <c:idx val="5"/>
              <c:layout>
                <c:manualLayout>
                  <c:x val="-2.8621926538692131E-2"/>
                  <c:y val="-8.971654521749561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76-4D00-8BC5-99E7B7206EAE}"/>
                </c:ext>
              </c:extLst>
            </c:dLbl>
            <c:dLbl>
              <c:idx val="6"/>
              <c:layout>
                <c:manualLayout>
                  <c:x val="-2.7182722496938826E-2"/>
                  <c:y val="-8.836536509357588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76-4D00-8BC5-99E7B7206EAE}"/>
                </c:ext>
              </c:extLst>
            </c:dLbl>
            <c:dLbl>
              <c:idx val="7"/>
              <c:layout>
                <c:manualLayout>
                  <c:x val="-2.7388425178968136E-2"/>
                  <c:y val="-8.701373244001536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76-4D00-8BC5-99E7B7206EAE}"/>
                </c:ext>
              </c:extLst>
            </c:dLbl>
            <c:dLbl>
              <c:idx val="8"/>
              <c:layout>
                <c:manualLayout>
                  <c:x val="-3.5817642189846337E-2"/>
                  <c:y val="-9.467156132510459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76-4D00-8BC5-99E7B7206EAE}"/>
                </c:ext>
              </c:extLst>
            </c:dLbl>
            <c:dLbl>
              <c:idx val="9"/>
              <c:layout>
                <c:manualLayout>
                  <c:x val="-3.7668081713980867E-2"/>
                  <c:y val="-0.10818507483861826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76-4D00-8BC5-99E7B7206EAE}"/>
                </c:ext>
              </c:extLst>
            </c:dLbl>
            <c:spPr>
              <a:noFill/>
              <a:ln w="26882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Sheet1!$B$3:$S$3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  <c:pt idx="9">
                  <c:v>10</c:v>
                </c:pt>
                <c:pt idx="10">
                  <c:v>8</c:v>
                </c:pt>
                <c:pt idx="11">
                  <c:v>16</c:v>
                </c:pt>
                <c:pt idx="12">
                  <c:v>28</c:v>
                </c:pt>
                <c:pt idx="13">
                  <c:v>28</c:v>
                </c:pt>
                <c:pt idx="14">
                  <c:v>37</c:v>
                </c:pt>
                <c:pt idx="15">
                  <c:v>23</c:v>
                </c:pt>
                <c:pt idx="16">
                  <c:v>30</c:v>
                </c:pt>
                <c:pt idx="17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376-4D00-8BC5-99E7B7206EA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cat>
            <c:numRef>
              <c:f>Sheet1!$B$1:$S$1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Sheet1!$B$4:$S$4</c:f>
              <c:numCache>
                <c:formatCode>General</c:formatCode>
                <c:ptCount val="1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376-4D00-8BC5-99E7B7206EAE}"/>
            </c:ext>
          </c:extLst>
        </c:ser>
        <c:marker val="1"/>
        <c:axId val="145176832"/>
        <c:axId val="145223680"/>
      </c:lineChart>
      <c:catAx>
        <c:axId val="145176832"/>
        <c:scaling>
          <c:orientation val="minMax"/>
        </c:scaling>
        <c:axPos val="b"/>
        <c:numFmt formatCode="General" sourceLinked="1"/>
        <c:tickLblPos val="nextTo"/>
        <c:spPr>
          <a:ln w="33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5223680"/>
        <c:crosses val="autoZero"/>
        <c:auto val="1"/>
        <c:lblAlgn val="ctr"/>
        <c:lblOffset val="100"/>
        <c:tickLblSkip val="1"/>
        <c:tickMarkSkip val="1"/>
      </c:catAx>
      <c:valAx>
        <c:axId val="145223680"/>
        <c:scaling>
          <c:orientation val="minMax"/>
        </c:scaling>
        <c:axPos val="l"/>
        <c:numFmt formatCode="General" sourceLinked="1"/>
        <c:tickLblPos val="nextTo"/>
        <c:spPr>
          <a:ln w="33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5176832"/>
        <c:crosses val="autoZero"/>
        <c:crossBetween val="between"/>
      </c:valAx>
      <c:spPr>
        <a:noFill/>
        <a:ln w="26882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3737013315049146"/>
          <c:y val="0.87837837837837884"/>
          <c:w val="0.6657816449383559"/>
          <c:h val="9.4679609014390445E-2"/>
        </c:manualLayout>
      </c:layout>
      <c:spPr>
        <a:solidFill>
          <a:srgbClr val="FFFFFF"/>
        </a:solidFill>
        <a:ln w="3360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Roboto Light" pitchFamily="2" charset="0"/>
          <a:ea typeface="Roboto Light" pitchFamily="2" charset="0"/>
          <a:cs typeface="Arial Cyr"/>
        </a:defRPr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Изъято по решению суда</c:v>
                </c:pt>
                <c:pt idx="1">
                  <c:v>Изъято без решения суда</c:v>
                </c:pt>
                <c:pt idx="2">
                  <c:v>Изъяты по другими причинам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51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BB-43D0-B4F3-A732EC2443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Изъято по решению суда</c:v>
                </c:pt>
                <c:pt idx="1">
                  <c:v>Изъято без решения суда</c:v>
                </c:pt>
                <c:pt idx="2">
                  <c:v>Изъяты по другими причинам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</c:v>
                </c:pt>
                <c:pt idx="1">
                  <c:v>48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BB-43D0-B4F3-A732EC2443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Изъято по решению суда</c:v>
                </c:pt>
                <c:pt idx="1">
                  <c:v>Изъято без решения суда</c:v>
                </c:pt>
                <c:pt idx="2">
                  <c:v>Изъяты по другими причинам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</c:v>
                </c:pt>
                <c:pt idx="1">
                  <c:v>41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BB-43D0-B4F3-A732EC244364}"/>
            </c:ext>
          </c:extLst>
        </c:ser>
        <c:gapWidth val="219"/>
        <c:overlap val="-27"/>
        <c:axId val="162046336"/>
        <c:axId val="162047872"/>
      </c:barChart>
      <c:catAx>
        <c:axId val="162046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0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62047872"/>
        <c:crosses val="autoZero"/>
        <c:auto val="1"/>
        <c:lblAlgn val="ctr"/>
        <c:lblOffset val="100"/>
      </c:catAx>
      <c:valAx>
        <c:axId val="162047872"/>
        <c:scaling>
          <c:orientation val="minMax"/>
        </c:scaling>
        <c:axPos val="l"/>
        <c:majorGridlines>
          <c:spPr>
            <a:ln w="95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62046336"/>
        <c:crosses val="autoZero"/>
        <c:crossBetween val="between"/>
      </c:valAx>
      <c:spPr>
        <a:noFill/>
        <a:ln w="25359">
          <a:noFill/>
        </a:ln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Roboto Light" pitchFamily="2" charset="0"/>
              <a:ea typeface="Roboto Light" pitchFamily="2" charset="0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398" b="1">
          <a:solidFill>
            <a:schemeClr val="tx1">
              <a:lumMod val="85000"/>
              <a:lumOff val="15000"/>
            </a:schemeClr>
          </a:solidFill>
          <a:latin typeface="Roboto Light" pitchFamily="2" charset="0"/>
          <a:ea typeface="Roboto Light" pitchFamily="2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г. Сыктывкар</c:v>
                </c:pt>
              </c:strCache>
            </c:strRef>
          </c:tx>
          <c:spPr>
            <a:solidFill>
              <a:srgbClr val="FF525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24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7F-4B63-A2A0-6B05E6FD44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районы РК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7F-4B63-A2A0-6B05E6FD4461}"/>
            </c:ext>
          </c:extLst>
        </c:ser>
        <c:overlap val="100"/>
        <c:axId val="161979776"/>
        <c:axId val="161985664"/>
      </c:barChart>
      <c:catAx>
        <c:axId val="161979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0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61985664"/>
        <c:crosses val="autoZero"/>
        <c:auto val="1"/>
        <c:lblAlgn val="ctr"/>
        <c:lblOffset val="100"/>
      </c:catAx>
      <c:valAx>
        <c:axId val="161985664"/>
        <c:scaling>
          <c:orientation val="minMax"/>
        </c:scaling>
        <c:axPos val="l"/>
        <c:majorGridlines>
          <c:spPr>
            <a:ln w="950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61979776"/>
        <c:crosses val="autoZero"/>
        <c:crossBetween val="between"/>
      </c:valAx>
      <c:spPr>
        <a:noFill/>
        <a:ln w="25354">
          <a:noFill/>
        </a:ln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97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Roboto Light" pitchFamily="2" charset="0"/>
              <a:ea typeface="Roboto Light" pitchFamily="2" charset="0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597" b="1">
          <a:solidFill>
            <a:schemeClr val="tx1">
              <a:lumMod val="85000"/>
              <a:lumOff val="15000"/>
            </a:schemeClr>
          </a:solidFill>
          <a:latin typeface="Roboto Light" pitchFamily="2" charset="0"/>
          <a:ea typeface="Roboto Light" pitchFamily="2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dLbls>
            <c:dLbl>
              <c:idx val="2"/>
              <c:layout>
                <c:manualLayout>
                  <c:x val="-2.1288791593709186E-3"/>
                  <c:y val="4.935530123541762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04-4358-8FC2-66FDEFB4D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Амбулаторное лечение</c:v>
                </c:pt>
                <c:pt idx="1">
                  <c:v>Госпитализация</c:v>
                </c:pt>
                <c:pt idx="2">
                  <c:v>Сверстники</c:v>
                </c:pt>
                <c:pt idx="3">
                  <c:v>Посторонн.взросл.</c:v>
                </c:pt>
                <c:pt idx="4">
                  <c:v>Родители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223</c:v>
                </c:pt>
                <c:pt idx="1">
                  <c:v>59</c:v>
                </c:pt>
                <c:pt idx="2">
                  <c:v>212</c:v>
                </c:pt>
                <c:pt idx="3">
                  <c:v>32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04-4358-8FC2-66FDEFB4DE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2.1288791593710738E-3"/>
                  <c:y val="-1.974212049416705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04-4358-8FC2-66FDEFB4D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Амбулаторное лечение</c:v>
                </c:pt>
                <c:pt idx="1">
                  <c:v>Госпитализация</c:v>
                </c:pt>
                <c:pt idx="2">
                  <c:v>Сверстники</c:v>
                </c:pt>
                <c:pt idx="3">
                  <c:v>Посторонн.взросл.</c:v>
                </c:pt>
                <c:pt idx="4">
                  <c:v>Родители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209</c:v>
                </c:pt>
                <c:pt idx="1">
                  <c:v>42</c:v>
                </c:pt>
                <c:pt idx="2">
                  <c:v>179</c:v>
                </c:pt>
                <c:pt idx="3">
                  <c:v>29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04-4358-8FC2-66FDEFB4DE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Амбулаторное лечение</c:v>
                </c:pt>
                <c:pt idx="1">
                  <c:v>Госпитализация</c:v>
                </c:pt>
                <c:pt idx="2">
                  <c:v>Сверстники</c:v>
                </c:pt>
                <c:pt idx="3">
                  <c:v>Посторонн.взросл.</c:v>
                </c:pt>
                <c:pt idx="4">
                  <c:v>Родители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178</c:v>
                </c:pt>
                <c:pt idx="1">
                  <c:v>72</c:v>
                </c:pt>
                <c:pt idx="2">
                  <c:v>208</c:v>
                </c:pt>
                <c:pt idx="3">
                  <c:v>18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04-4358-8FC2-66FDEFB4DE2C}"/>
            </c:ext>
          </c:extLst>
        </c:ser>
        <c:gapWidth val="219"/>
        <c:overlap val="-27"/>
        <c:axId val="162247808"/>
        <c:axId val="162249344"/>
      </c:barChart>
      <c:catAx>
        <c:axId val="162247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62249344"/>
        <c:crosses val="autoZero"/>
        <c:auto val="1"/>
        <c:lblAlgn val="ctr"/>
        <c:lblOffset val="100"/>
      </c:catAx>
      <c:valAx>
        <c:axId val="162249344"/>
        <c:scaling>
          <c:orientation val="minMax"/>
        </c:scaling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62247808"/>
        <c:crosses val="autoZero"/>
        <c:crossBetween val="between"/>
      </c:valAx>
      <c:spPr>
        <a:noFill/>
        <a:ln w="25366">
          <a:noFill/>
        </a:ln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Roboto Light" pitchFamily="2" charset="0"/>
              <a:ea typeface="Roboto Light" pitchFamily="2" charset="0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398" b="1">
          <a:solidFill>
            <a:schemeClr val="tx1">
              <a:lumMod val="85000"/>
              <a:lumOff val="15000"/>
            </a:schemeClr>
          </a:solidFill>
          <a:latin typeface="Roboto Light" pitchFamily="2" charset="0"/>
          <a:ea typeface="Roboto Light" pitchFamily="2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ПАВ</c:v>
                </c:pt>
                <c:pt idx="1">
                  <c:v>Алкоголь</c:v>
                </c:pt>
                <c:pt idx="2">
                  <c:v>Токсикомания</c:v>
                </c:pt>
                <c:pt idx="3">
                  <c:v>Мед.отравление с суицид. целью</c:v>
                </c:pt>
                <c:pt idx="4">
                  <c:v>Всего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18</c:v>
                </c:pt>
                <c:pt idx="2">
                  <c:v>1</c:v>
                </c:pt>
                <c:pt idx="3">
                  <c:v>4</c:v>
                </c:pt>
                <c:pt idx="4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0D-4DDE-B987-B9A68CE5AF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ПАВ</c:v>
                </c:pt>
                <c:pt idx="1">
                  <c:v>Алкоголь</c:v>
                </c:pt>
                <c:pt idx="2">
                  <c:v>Токсикомания</c:v>
                </c:pt>
                <c:pt idx="3">
                  <c:v>Мед.отравление с суицид. целью</c:v>
                </c:pt>
                <c:pt idx="4">
                  <c:v>Всего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22</c:v>
                </c:pt>
                <c:pt idx="2">
                  <c:v>0</c:v>
                </c:pt>
                <c:pt idx="3">
                  <c:v>3</c:v>
                </c:pt>
                <c:pt idx="4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0D-4DDE-B987-B9A68CE5AF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ПАВ</c:v>
                </c:pt>
                <c:pt idx="1">
                  <c:v>Алкоголь</c:v>
                </c:pt>
                <c:pt idx="2">
                  <c:v>Токсикомания</c:v>
                </c:pt>
                <c:pt idx="3">
                  <c:v>Мед.отравление с суицид. целью</c:v>
                </c:pt>
                <c:pt idx="4">
                  <c:v>Всего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23</c:v>
                </c:pt>
                <c:pt idx="2">
                  <c:v>1</c:v>
                </c:pt>
                <c:pt idx="3">
                  <c:v>1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0D-4DDE-B987-B9A68CE5AF8B}"/>
            </c:ext>
          </c:extLst>
        </c:ser>
        <c:gapWidth val="219"/>
        <c:overlap val="-27"/>
        <c:axId val="162109312"/>
        <c:axId val="162110848"/>
      </c:barChart>
      <c:catAx>
        <c:axId val="162109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1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62110848"/>
        <c:crosses val="autoZero"/>
        <c:auto val="1"/>
        <c:lblAlgn val="ctr"/>
        <c:lblOffset val="100"/>
      </c:catAx>
      <c:valAx>
        <c:axId val="162110848"/>
        <c:scaling>
          <c:orientation val="minMax"/>
        </c:scaling>
        <c:axPos val="l"/>
        <c:majorGridlines>
          <c:spPr>
            <a:ln w="95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62109312"/>
        <c:crosses val="autoZero"/>
        <c:crossBetween val="between"/>
      </c:valAx>
      <c:spPr>
        <a:noFill/>
        <a:ln w="25375">
          <a:noFill/>
        </a:ln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9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Roboto Light" pitchFamily="2" charset="0"/>
              <a:ea typeface="Roboto Light" pitchFamily="2" charset="0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399" b="1">
          <a:solidFill>
            <a:schemeClr val="tx1">
              <a:lumMod val="85000"/>
              <a:lumOff val="15000"/>
            </a:schemeClr>
          </a:solidFill>
          <a:latin typeface="Roboto Light" pitchFamily="2" charset="0"/>
          <a:ea typeface="Roboto Light" pitchFamily="2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Лист1!$G$10</c:f>
              <c:strCache>
                <c:ptCount val="1"/>
                <c:pt idx="0">
                  <c:v>В Централь ЛПУ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Лист1!$E$11:$F$13</c:f>
              <c:multiLvlStrCache>
                <c:ptCount val="3"/>
                <c:lvl>
                  <c:pt idx="0">
                    <c:v>196</c:v>
                  </c:pt>
                  <c:pt idx="1">
                    <c:v>262</c:v>
                  </c:pt>
                  <c:pt idx="2">
                    <c:v>250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</c:lvl>
              </c:multiLvlStrCache>
            </c:multiLvlStrRef>
          </c:cat>
          <c:val>
            <c:numRef>
              <c:f>Лист1!$G$11:$G$13</c:f>
              <c:numCache>
                <c:formatCode>General</c:formatCode>
                <c:ptCount val="3"/>
                <c:pt idx="0">
                  <c:v>138</c:v>
                </c:pt>
                <c:pt idx="1">
                  <c:v>192</c:v>
                </c:pt>
                <c:pt idx="2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EB-4150-B2C4-2F03584D3CA6}"/>
            </c:ext>
          </c:extLst>
        </c:ser>
        <c:ser>
          <c:idx val="1"/>
          <c:order val="1"/>
          <c:tx>
            <c:strRef>
              <c:f>Лист1!$H$10</c:f>
              <c:strCache>
                <c:ptCount val="1"/>
                <c:pt idx="0">
                  <c:v>в РДБ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Лист1!$E$11:$F$13</c:f>
              <c:multiLvlStrCache>
                <c:ptCount val="3"/>
                <c:lvl>
                  <c:pt idx="0">
                    <c:v>196</c:v>
                  </c:pt>
                  <c:pt idx="1">
                    <c:v>262</c:v>
                  </c:pt>
                  <c:pt idx="2">
                    <c:v>250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</c:lvl>
              </c:multiLvlStrCache>
            </c:multiLvlStrRef>
          </c:cat>
          <c:val>
            <c:numRef>
              <c:f>Лист1!$H$11:$H$13</c:f>
              <c:numCache>
                <c:formatCode>General</c:formatCode>
                <c:ptCount val="3"/>
                <c:pt idx="0">
                  <c:v>58</c:v>
                </c:pt>
                <c:pt idx="1">
                  <c:v>70</c:v>
                </c:pt>
                <c:pt idx="2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EB-4150-B2C4-2F03584D3CA6}"/>
            </c:ext>
          </c:extLst>
        </c:ser>
        <c:shape val="box"/>
        <c:axId val="67818624"/>
        <c:axId val="67820160"/>
        <c:axId val="0"/>
      </c:bar3DChart>
      <c:catAx>
        <c:axId val="67818624"/>
        <c:scaling>
          <c:orientation val="minMax"/>
        </c:scaling>
        <c:axPos val="b"/>
        <c:numFmt formatCode="General" sourceLinked="0"/>
        <c:tickLblPos val="nextTo"/>
        <c:crossAx val="67820160"/>
        <c:crosses val="autoZero"/>
        <c:auto val="1"/>
        <c:lblAlgn val="ctr"/>
        <c:lblOffset val="100"/>
      </c:catAx>
      <c:valAx>
        <c:axId val="67820160"/>
        <c:scaling>
          <c:orientation val="minMax"/>
        </c:scaling>
        <c:axPos val="l"/>
        <c:majorGridlines/>
        <c:numFmt formatCode="General" sourceLinked="1"/>
        <c:tickLblPos val="nextTo"/>
        <c:crossAx val="678186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 b="1">
          <a:latin typeface="Roboto Light" pitchFamily="2" charset="0"/>
          <a:ea typeface="Roboto Light" pitchFamily="2" charset="0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Лист3!$E$10</c:f>
              <c:strCache>
                <c:ptCount val="1"/>
                <c:pt idx="0">
                  <c:v>2015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Лист3!$F$9:$J$9</c:f>
              <c:strCache>
                <c:ptCount val="5"/>
                <c:pt idx="0">
                  <c:v>В Центр. ЛПУ РФ в целом</c:v>
                </c:pt>
                <c:pt idx="1">
                  <c:v>РДКБ</c:v>
                </c:pt>
                <c:pt idx="2">
                  <c:v>СПбГПМУ</c:v>
                </c:pt>
                <c:pt idx="3">
                  <c:v>ФНКЦ</c:v>
                </c:pt>
                <c:pt idx="4">
                  <c:v>Бурденко</c:v>
                </c:pt>
              </c:strCache>
            </c:strRef>
          </c:cat>
          <c:val>
            <c:numRef>
              <c:f>Лист3!$F$10:$J$10</c:f>
              <c:numCache>
                <c:formatCode>General</c:formatCode>
                <c:ptCount val="5"/>
                <c:pt idx="0">
                  <c:v>138</c:v>
                </c:pt>
                <c:pt idx="1">
                  <c:v>51</c:v>
                </c:pt>
                <c:pt idx="2">
                  <c:v>0</c:v>
                </c:pt>
                <c:pt idx="3">
                  <c:v>23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DC-4A8C-B4EA-1D5FE299A031}"/>
            </c:ext>
          </c:extLst>
        </c:ser>
        <c:ser>
          <c:idx val="1"/>
          <c:order val="1"/>
          <c:tx>
            <c:strRef>
              <c:f>Лист3!$E$11</c:f>
              <c:strCache>
                <c:ptCount val="1"/>
                <c:pt idx="0">
                  <c:v>2016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Лист3!$F$9:$J$9</c:f>
              <c:strCache>
                <c:ptCount val="5"/>
                <c:pt idx="0">
                  <c:v>В Центр. ЛПУ РФ в целом</c:v>
                </c:pt>
                <c:pt idx="1">
                  <c:v>РДКБ</c:v>
                </c:pt>
                <c:pt idx="2">
                  <c:v>СПбГПМУ</c:v>
                </c:pt>
                <c:pt idx="3">
                  <c:v>ФНКЦ</c:v>
                </c:pt>
                <c:pt idx="4">
                  <c:v>Бурденко</c:v>
                </c:pt>
              </c:strCache>
            </c:strRef>
          </c:cat>
          <c:val>
            <c:numRef>
              <c:f>Лист3!$F$11:$J$11</c:f>
              <c:numCache>
                <c:formatCode>General</c:formatCode>
                <c:ptCount val="5"/>
                <c:pt idx="0">
                  <c:v>192</c:v>
                </c:pt>
                <c:pt idx="1">
                  <c:v>54</c:v>
                </c:pt>
                <c:pt idx="2">
                  <c:v>4</c:v>
                </c:pt>
                <c:pt idx="3">
                  <c:v>42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DC-4A8C-B4EA-1D5FE299A031}"/>
            </c:ext>
          </c:extLst>
        </c:ser>
        <c:ser>
          <c:idx val="2"/>
          <c:order val="2"/>
          <c:tx>
            <c:strRef>
              <c:f>Лист3!$E$12</c:f>
              <c:strCache>
                <c:ptCount val="1"/>
                <c:pt idx="0">
                  <c:v>2017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Лист3!$F$9:$J$9</c:f>
              <c:strCache>
                <c:ptCount val="5"/>
                <c:pt idx="0">
                  <c:v>В Центр. ЛПУ РФ в целом</c:v>
                </c:pt>
                <c:pt idx="1">
                  <c:v>РДКБ</c:v>
                </c:pt>
                <c:pt idx="2">
                  <c:v>СПбГПМУ</c:v>
                </c:pt>
                <c:pt idx="3">
                  <c:v>ФНКЦ</c:v>
                </c:pt>
                <c:pt idx="4">
                  <c:v>Бурденко</c:v>
                </c:pt>
              </c:strCache>
            </c:strRef>
          </c:cat>
          <c:val>
            <c:numRef>
              <c:f>Лист3!$F$12:$J$12</c:f>
              <c:numCache>
                <c:formatCode>General</c:formatCode>
                <c:ptCount val="5"/>
                <c:pt idx="0">
                  <c:v>174</c:v>
                </c:pt>
                <c:pt idx="1">
                  <c:v>46</c:v>
                </c:pt>
                <c:pt idx="2">
                  <c:v>29</c:v>
                </c:pt>
                <c:pt idx="3">
                  <c:v>48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DC-4A8C-B4EA-1D5FE299A031}"/>
            </c:ext>
          </c:extLst>
        </c:ser>
        <c:shape val="box"/>
        <c:axId val="109748224"/>
        <c:axId val="109749760"/>
        <c:axId val="0"/>
      </c:bar3DChart>
      <c:catAx>
        <c:axId val="109748224"/>
        <c:scaling>
          <c:orientation val="minMax"/>
        </c:scaling>
        <c:axPos val="b"/>
        <c:numFmt formatCode="General" sourceLinked="0"/>
        <c:tickLblPos val="nextTo"/>
        <c:crossAx val="109749760"/>
        <c:crosses val="autoZero"/>
        <c:auto val="1"/>
        <c:lblAlgn val="ctr"/>
        <c:lblOffset val="100"/>
      </c:catAx>
      <c:valAx>
        <c:axId val="109749760"/>
        <c:scaling>
          <c:orientation val="minMax"/>
        </c:scaling>
        <c:axPos val="l"/>
        <c:majorGridlines/>
        <c:numFmt formatCode="General" sourceLinked="1"/>
        <c:tickLblPos val="nextTo"/>
        <c:crossAx val="10974822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 b="1">
          <a:latin typeface="Roboto Light" pitchFamily="2" charset="0"/>
          <a:ea typeface="Roboto Light" pitchFamily="2" charset="0"/>
        </a:defRPr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Лист3!$D$35:$D$42</c:f>
              <c:strCache>
                <c:ptCount val="8"/>
                <c:pt idx="0">
                  <c:v>2010г</c:v>
                </c:pt>
                <c:pt idx="1">
                  <c:v>2011г</c:v>
                </c:pt>
                <c:pt idx="2">
                  <c:v>2012г</c:v>
                </c:pt>
                <c:pt idx="3">
                  <c:v>2013г</c:v>
                </c:pt>
                <c:pt idx="4">
                  <c:v>2014г</c:v>
                </c:pt>
                <c:pt idx="5">
                  <c:v>2015г</c:v>
                </c:pt>
                <c:pt idx="6">
                  <c:v>2016г</c:v>
                </c:pt>
                <c:pt idx="7">
                  <c:v>2017г</c:v>
                </c:pt>
              </c:strCache>
            </c:strRef>
          </c:cat>
          <c:val>
            <c:numRef>
              <c:f>Лист3!$E$35:$E$42</c:f>
              <c:numCache>
                <c:formatCode>General</c:formatCode>
                <c:ptCount val="8"/>
                <c:pt idx="0">
                  <c:v>14</c:v>
                </c:pt>
                <c:pt idx="1">
                  <c:v>18</c:v>
                </c:pt>
                <c:pt idx="2">
                  <c:v>14</c:v>
                </c:pt>
                <c:pt idx="3">
                  <c:v>14</c:v>
                </c:pt>
                <c:pt idx="4">
                  <c:v>6</c:v>
                </c:pt>
                <c:pt idx="5">
                  <c:v>15</c:v>
                </c:pt>
                <c:pt idx="6">
                  <c:v>19</c:v>
                </c:pt>
                <c:pt idx="7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72-4BA1-A7D8-F8CEA9C8A903}"/>
            </c:ext>
          </c:extLst>
        </c:ser>
        <c:shape val="box"/>
        <c:axId val="109713664"/>
        <c:axId val="109797376"/>
        <c:axId val="0"/>
      </c:bar3DChart>
      <c:catAx>
        <c:axId val="109713664"/>
        <c:scaling>
          <c:orientation val="minMax"/>
        </c:scaling>
        <c:axPos val="b"/>
        <c:numFmt formatCode="General" sourceLinked="0"/>
        <c:tickLblPos val="nextTo"/>
        <c:crossAx val="109797376"/>
        <c:crosses val="autoZero"/>
        <c:auto val="1"/>
        <c:lblAlgn val="ctr"/>
        <c:lblOffset val="100"/>
      </c:catAx>
      <c:valAx>
        <c:axId val="109797376"/>
        <c:scaling>
          <c:orientation val="minMax"/>
        </c:scaling>
        <c:axPos val="l"/>
        <c:majorGridlines/>
        <c:numFmt formatCode="General" sourceLinked="1"/>
        <c:tickLblPos val="nextTo"/>
        <c:crossAx val="109713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Roboto Light" pitchFamily="2" charset="0"/>
          <a:ea typeface="Roboto Light" pitchFamily="2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Ортопед-травматолог</c:v>
                </c:pt>
                <c:pt idx="1">
                  <c:v>Невролог</c:v>
                </c:pt>
                <c:pt idx="2">
                  <c:v>Аллерголог</c:v>
                </c:pt>
                <c:pt idx="3">
                  <c:v>Генетик</c:v>
                </c:pt>
                <c:pt idx="4">
                  <c:v>Гастроэнтеролог</c:v>
                </c:pt>
                <c:pt idx="5">
                  <c:v>Нефролог</c:v>
                </c:pt>
                <c:pt idx="6">
                  <c:v>Хирург</c:v>
                </c:pt>
                <c:pt idx="7">
                  <c:v>Гематолог</c:v>
                </c:pt>
                <c:pt idx="8">
                  <c:v>Уролог</c:v>
                </c:pt>
                <c:pt idx="9">
                  <c:v>Офтальмолог</c:v>
                </c:pt>
                <c:pt idx="10">
                  <c:v>Онколог</c:v>
                </c:pt>
                <c:pt idx="11">
                  <c:v>Отоларинголог</c:v>
                </c:pt>
                <c:pt idx="12">
                  <c:v>Эндокринолог</c:v>
                </c:pt>
                <c:pt idx="13">
                  <c:v>Нейрохирург</c:v>
                </c:pt>
                <c:pt idx="14">
                  <c:v>Пульмонолог</c:v>
                </c:pt>
                <c:pt idx="15">
                  <c:v>ИТОГО</c:v>
                </c:pt>
                <c:pt idx="16">
                  <c:v>КОЗД</c:v>
                </c:pt>
                <c:pt idx="17">
                  <c:v>Травмпункт</c:v>
                </c:pt>
                <c:pt idx="18">
                  <c:v>Всего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143.5</c:v>
                </c:pt>
                <c:pt idx="1">
                  <c:v>121.4</c:v>
                </c:pt>
                <c:pt idx="2">
                  <c:v>120.4</c:v>
                </c:pt>
                <c:pt idx="3">
                  <c:v>107.4</c:v>
                </c:pt>
                <c:pt idx="4">
                  <c:v>105.3</c:v>
                </c:pt>
                <c:pt idx="5">
                  <c:v>102</c:v>
                </c:pt>
                <c:pt idx="6">
                  <c:v>89.7</c:v>
                </c:pt>
                <c:pt idx="7">
                  <c:v>81.5</c:v>
                </c:pt>
                <c:pt idx="8">
                  <c:v>74.400000000000006</c:v>
                </c:pt>
                <c:pt idx="9">
                  <c:v>74</c:v>
                </c:pt>
                <c:pt idx="10">
                  <c:v>71.900000000000006</c:v>
                </c:pt>
                <c:pt idx="11">
                  <c:v>48.8</c:v>
                </c:pt>
                <c:pt idx="12">
                  <c:v>37</c:v>
                </c:pt>
                <c:pt idx="13">
                  <c:v>27.5</c:v>
                </c:pt>
                <c:pt idx="14">
                  <c:v>24</c:v>
                </c:pt>
                <c:pt idx="15">
                  <c:v>90.9</c:v>
                </c:pt>
                <c:pt idx="16">
                  <c:v>111</c:v>
                </c:pt>
                <c:pt idx="17">
                  <c:v>108</c:v>
                </c:pt>
                <c:pt idx="18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44-4CAD-9BB1-659B34B1A09F}"/>
            </c:ext>
          </c:extLst>
        </c:ser>
        <c:gapWidth val="182"/>
        <c:axId val="140759424"/>
        <c:axId val="140760960"/>
      </c:barChart>
      <c:catAx>
        <c:axId val="140759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760960"/>
        <c:crosses val="autoZero"/>
        <c:auto val="1"/>
        <c:lblAlgn val="ctr"/>
        <c:lblOffset val="100"/>
      </c:catAx>
      <c:valAx>
        <c:axId val="140760960"/>
        <c:scaling>
          <c:orientation val="minMax"/>
        </c:scaling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759424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98" b="1" i="0" u="none" strike="noStrike" kern="1200" baseline="0">
                    <a:solidFill>
                      <a:schemeClr val="bg1"/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2016 год</c:v>
                </c:pt>
                <c:pt idx="2">
                  <c:v>2015 год</c:v>
                </c:pt>
                <c:pt idx="3">
                  <c:v>2014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12824</c:v>
                </c:pt>
                <c:pt idx="1">
                  <c:v>11637</c:v>
                </c:pt>
                <c:pt idx="2">
                  <c:v>10944</c:v>
                </c:pt>
                <c:pt idx="3">
                  <c:v>11428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12-4BE1-9E41-9CDE509AB8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98" b="1" i="0" u="none" strike="noStrike" kern="1200" baseline="0">
                    <a:solidFill>
                      <a:schemeClr val="bg1"/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2016 год</c:v>
                </c:pt>
                <c:pt idx="2">
                  <c:v>2015 год</c:v>
                </c:pt>
                <c:pt idx="3">
                  <c:v>2014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25366</c:v>
                </c:pt>
                <c:pt idx="1">
                  <c:v>21883</c:v>
                </c:pt>
                <c:pt idx="2">
                  <c:v>22586</c:v>
                </c:pt>
                <c:pt idx="3">
                  <c:v>22561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12-4BE1-9E41-9CDE509AB8C9}"/>
            </c:ext>
          </c:extLst>
        </c:ser>
        <c:overlap val="100"/>
        <c:axId val="141443072"/>
        <c:axId val="141444608"/>
      </c:barChart>
      <c:catAx>
        <c:axId val="1414430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41444608"/>
        <c:crosses val="autoZero"/>
        <c:auto val="1"/>
        <c:lblAlgn val="ctr"/>
        <c:lblOffset val="100"/>
      </c:catAx>
      <c:valAx>
        <c:axId val="141444608"/>
        <c:scaling>
          <c:orientation val="minMax"/>
        </c:scaling>
        <c:axPos val="b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41443072"/>
        <c:crosses val="autoZero"/>
        <c:crossBetween val="between"/>
      </c:valAx>
      <c:spPr>
        <a:noFill/>
        <a:ln w="25370">
          <a:noFill/>
        </a:ln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8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Roboto Light" pitchFamily="2" charset="0"/>
              <a:ea typeface="Roboto Light" pitchFamily="2" charset="0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598">
          <a:solidFill>
            <a:schemeClr val="tx1">
              <a:lumMod val="85000"/>
              <a:lumOff val="15000"/>
            </a:schemeClr>
          </a:solidFill>
          <a:latin typeface="Roboto Light" pitchFamily="2" charset="0"/>
          <a:ea typeface="Roboto Light" pitchFamily="2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 до года</c:v>
                </c:pt>
              </c:strCache>
            </c:strRef>
          </c:tx>
          <c:spPr>
            <a:solidFill>
              <a:srgbClr val="FF525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98" b="0" i="0" u="none" strike="noStrike" kern="1200" baseline="0">
                    <a:solidFill>
                      <a:schemeClr val="bg1"/>
                    </a:solidFill>
                    <a:latin typeface="Roboto Medium" pitchFamily="2" charset="0"/>
                    <a:ea typeface="Roboto Medium" pitchFamily="2" charset="0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18.5</c:v>
                </c:pt>
                <c:pt idx="2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6F-4F87-AAD9-B02CD3BB40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подростков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98" b="0" i="0" u="none" strike="noStrike" kern="1200" baseline="0">
                    <a:solidFill>
                      <a:schemeClr val="bg1"/>
                    </a:solidFill>
                    <a:latin typeface="Roboto Medium" pitchFamily="2" charset="0"/>
                    <a:ea typeface="Roboto Medium" pitchFamily="2" charset="0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10.6</c:v>
                </c:pt>
                <c:pt idx="1">
                  <c:v>10.3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6F-4F87-AAD9-B02CD3BB40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до 14 лет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98" b="0" i="0" u="none" strike="noStrike" kern="1200" baseline="0">
                    <a:solidFill>
                      <a:schemeClr val="bg1"/>
                    </a:solidFill>
                    <a:latin typeface="Roboto Medium" pitchFamily="2" charset="0"/>
                    <a:ea typeface="Roboto Medium" pitchFamily="2" charset="0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89.4</c:v>
                </c:pt>
                <c:pt idx="1">
                  <c:v>89.7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6F-4F87-AAD9-B02CD3BB40E4}"/>
            </c:ext>
          </c:extLst>
        </c:ser>
        <c:overlap val="100"/>
        <c:axId val="141669888"/>
        <c:axId val="141671424"/>
      </c:barChart>
      <c:catAx>
        <c:axId val="141669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41671424"/>
        <c:crosses val="autoZero"/>
        <c:auto val="1"/>
        <c:lblAlgn val="ctr"/>
        <c:lblOffset val="100"/>
      </c:catAx>
      <c:valAx>
        <c:axId val="141671424"/>
        <c:scaling>
          <c:orientation val="minMax"/>
        </c:scaling>
        <c:delete val="1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one"/>
        <c:crossAx val="141669888"/>
        <c:crosses val="autoZero"/>
        <c:crossBetween val="between"/>
      </c:valAx>
      <c:spPr>
        <a:noFill/>
        <a:ln w="25367">
          <a:noFill/>
        </a:ln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Roboto Medium" pitchFamily="2" charset="0"/>
              <a:ea typeface="Roboto Medium" pitchFamily="2" charset="0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Roboto Light" pitchFamily="2" charset="0"/>
          <a:ea typeface="Roboto Light" pitchFamily="2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ln w="28536" cap="rnd">
              <a:solidFill>
                <a:srgbClr val="FF408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665026037600841E-2"/>
                  <c:y val="-7.260481561371870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65-43A2-8F29-2F76C7910F85}"/>
                </c:ext>
              </c:extLst>
            </c:dLbl>
            <c:dLbl>
              <c:idx val="1"/>
              <c:layout>
                <c:manualLayout>
                  <c:x val="7.5364680134871014E-3"/>
                  <c:y val="-9.041652758571359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65-43A2-8F29-2F76C7910F85}"/>
                </c:ext>
              </c:extLst>
            </c:dLbl>
            <c:dLbl>
              <c:idx val="2"/>
              <c:layout>
                <c:manualLayout>
                  <c:x val="-9.9141091523296324E-3"/>
                  <c:y val="-7.26048156137186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65-43A2-8F29-2F76C7910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Medium" pitchFamily="2" charset="0"/>
                    <a:ea typeface="Roboto Medium" pitchFamily="2" charset="0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57.8</c:v>
                </c:pt>
                <c:pt idx="1">
                  <c:v>76.8</c:v>
                </c:pt>
                <c:pt idx="2">
                  <c:v>75.099999999999994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65-43A2-8F29-2F76C7910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ln w="28536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7168367325030911E-2"/>
                  <c:y val="-7.260481561371866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65-43A2-8F29-2F76C7910F85}"/>
                </c:ext>
              </c:extLst>
            </c:dLbl>
            <c:dLbl>
              <c:idx val="1"/>
              <c:layout>
                <c:manualLayout>
                  <c:x val="9.7177901592141874E-3"/>
                  <c:y val="-7.260481561371866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65-43A2-8F29-2F76C7910F85}"/>
                </c:ext>
              </c:extLst>
            </c:dLbl>
            <c:dLbl>
              <c:idx val="2"/>
              <c:layout>
                <c:manualLayout>
                  <c:x val="9.9250157630582665E-4"/>
                  <c:y val="-6.369895962772119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65-43A2-8F29-2F76C7910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Medium" pitchFamily="2" charset="0"/>
                    <a:ea typeface="Roboto Medium" pitchFamily="2" charset="0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8.17</c:v>
                </c:pt>
                <c:pt idx="1">
                  <c:v>8.66</c:v>
                </c:pt>
                <c:pt idx="2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65-43A2-8F29-2F76C7910F85}"/>
            </c:ext>
          </c:extLst>
        </c:ser>
        <c:marker val="1"/>
        <c:axId val="141791616"/>
        <c:axId val="141793152"/>
      </c:lineChart>
      <c:catAx>
        <c:axId val="141791616"/>
        <c:scaling>
          <c:orientation val="minMax"/>
        </c:scaling>
        <c:delete val="1"/>
        <c:axPos val="b"/>
        <c:numFmt formatCode="General" sourceLinked="1"/>
        <c:tickLblPos val="none"/>
        <c:crossAx val="141793152"/>
        <c:crosses val="autoZero"/>
        <c:auto val="1"/>
        <c:lblAlgn val="ctr"/>
        <c:lblOffset val="100"/>
      </c:catAx>
      <c:valAx>
        <c:axId val="141793152"/>
        <c:scaling>
          <c:orientation val="minMax"/>
        </c:scaling>
        <c:delete val="1"/>
        <c:axPos val="l"/>
        <c:numFmt formatCode="General" sourceLinked="1"/>
        <c:tickLblPos val="none"/>
        <c:crossAx val="141791616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Roboto Medium" pitchFamily="2" charset="0"/>
          <a:ea typeface="Roboto Medium" pitchFamily="2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52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B2-4966-B791-03420ED074CB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4A-4323-A7DB-14009A6C6261}"/>
              </c:ext>
            </c:extLst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B2-4966-B791-03420ED074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ССМП</c:v>
                </c:pt>
                <c:pt idx="1">
                  <c:v>без наравления </c:v>
                </c:pt>
                <c:pt idx="2">
                  <c:v>ДП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39.4</c:v>
                </c:pt>
                <c:pt idx="1">
                  <c:v>40.6</c:v>
                </c:pt>
                <c:pt idx="2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2-4966-B791-03420ED074CB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994-42C8-9840-66DFC23D287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994-42C8-9840-66DFC23D2873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94-42C8-9840-66DFC23D2873}"/>
              </c:ext>
            </c:extLst>
          </c:dPt>
          <c:dPt>
            <c:idx val="3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994-42C8-9840-66DFC23D2873}"/>
              </c:ext>
            </c:extLst>
          </c:dPt>
          <c:dPt>
            <c:idx val="4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94-42C8-9840-66DFC23D2873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994-42C8-9840-66DFC23D2873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94-42C8-9840-66DFC23D2873}"/>
              </c:ext>
            </c:extLst>
          </c:dPt>
          <c:dPt>
            <c:idx val="7"/>
            <c:spPr>
              <a:solidFill>
                <a:srgbClr val="FF408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94-42C8-9840-66DFC23D2873}"/>
              </c:ext>
            </c:extLst>
          </c:dPt>
          <c:dLbls>
            <c:dLbl>
              <c:idx val="0"/>
              <c:layout>
                <c:manualLayout>
                  <c:x val="5.0055222778585984E-2"/>
                  <c:y val="-9.4665472687731955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94-42C8-9840-66DFC23D2873}"/>
                </c:ext>
              </c:extLst>
            </c:dLbl>
            <c:dLbl>
              <c:idx val="1"/>
              <c:layout>
                <c:manualLayout>
                  <c:x val="3.3370148519057251E-2"/>
                  <c:y val="1.5351157733145711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94-42C8-9840-66DFC23D2873}"/>
                </c:ext>
              </c:extLst>
            </c:dLbl>
            <c:dLbl>
              <c:idx val="3"/>
              <c:layout>
                <c:manualLayout>
                  <c:x val="-3.2257722649397129E-2"/>
                  <c:y val="9.7223998976589357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83354514473098"/>
                      <c:h val="9.36676474350773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994-42C8-9840-66DFC23D2873}"/>
                </c:ext>
              </c:extLst>
            </c:dLbl>
            <c:dLbl>
              <c:idx val="4"/>
              <c:layout>
                <c:manualLayout>
                  <c:x val="-4.3381149281928717E-2"/>
                  <c:y val="3.5819368044006664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099905495038705"/>
                      <c:h val="9.36676474350773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94-42C8-9840-66DFC23D2873}"/>
                </c:ext>
              </c:extLst>
            </c:dLbl>
            <c:dLbl>
              <c:idx val="5"/>
              <c:layout>
                <c:manualLayout>
                  <c:x val="-4.9499097429447532E-2"/>
                  <c:y val="-2.3026736599718562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91247999761767"/>
                      <c:h val="9.36676474350773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994-42C8-9840-66DFC23D2873}"/>
                </c:ext>
              </c:extLst>
            </c:dLbl>
            <c:dLbl>
              <c:idx val="6"/>
              <c:layout>
                <c:manualLayout>
                  <c:x val="-6.340328218620897E-2"/>
                  <c:y val="-0.13816041959831146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94-42C8-9840-66DFC23D2873}"/>
                </c:ext>
              </c:extLst>
            </c:dLbl>
            <c:dLbl>
              <c:idx val="7"/>
              <c:layout>
                <c:manualLayout>
                  <c:x val="-1.0567169904855667E-2"/>
                  <c:y val="-5.8846104643725236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694998594249642"/>
                      <c:h val="0.1366637824487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94-42C8-9840-66DFC23D2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Гематологические</c:v>
                </c:pt>
                <c:pt idx="1">
                  <c:v>Цитологические</c:v>
                </c:pt>
                <c:pt idx="2">
                  <c:v>Биохимические</c:v>
                </c:pt>
                <c:pt idx="3">
                  <c:v>Коагулологические </c:v>
                </c:pt>
                <c:pt idx="4">
                  <c:v>Иммунологические </c:v>
                </c:pt>
                <c:pt idx="5">
                  <c:v>Инфекционная иммунология</c:v>
                </c:pt>
                <c:pt idx="6">
                  <c:v>Микробиологические</c:v>
                </c:pt>
                <c:pt idx="7">
                  <c:v>Химико-микроскопические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163180</c:v>
                </c:pt>
                <c:pt idx="1">
                  <c:v>779</c:v>
                </c:pt>
                <c:pt idx="2" formatCode="#,##0">
                  <c:v>148055</c:v>
                </c:pt>
                <c:pt idx="3" formatCode="#,##0">
                  <c:v>13570</c:v>
                </c:pt>
                <c:pt idx="4" formatCode="#,##0">
                  <c:v>11074</c:v>
                </c:pt>
                <c:pt idx="5">
                  <c:v>3147</c:v>
                </c:pt>
                <c:pt idx="6">
                  <c:v>32</c:v>
                </c:pt>
                <c:pt idx="7" formatCode="#,##0">
                  <c:v>136015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94-42C8-9840-66DFC23D2873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Roboto Light" pitchFamily="2" charset="0"/>
          <a:ea typeface="Roboto Light" pitchFamily="2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49804"/>
              </a:srgb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0624801046417425E-2"/>
                  <c:y val="-0.4113375018010305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54-408F-8488-D0B003B18045}"/>
                </c:ext>
              </c:extLst>
            </c:dLbl>
            <c:dLbl>
              <c:idx val="1"/>
              <c:layout>
                <c:manualLayout>
                  <c:x val="-1.0624801046417475E-2"/>
                  <c:y val="-0.408312961346611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54-408F-8488-D0B003B18045}"/>
                </c:ext>
              </c:extLst>
            </c:dLbl>
            <c:dLbl>
              <c:idx val="2"/>
              <c:layout>
                <c:manualLayout>
                  <c:x val="-1.5937201569626119E-2"/>
                  <c:y val="-0.3689939354391598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54-408F-8488-D0B003B1804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Roboto Light" panose="020B0604020202020204" charset="0"/>
                    <a:ea typeface="Roboto Light" panose="020B0604020202020204" charset="0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576015</c:v>
                </c:pt>
                <c:pt idx="1">
                  <c:v>558259</c:v>
                </c:pt>
                <c:pt idx="2">
                  <c:v>475852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54-408F-8488-D0B003B18045}"/>
            </c:ext>
          </c:extLst>
        </c:ser>
        <c:axId val="143916416"/>
        <c:axId val="144008320"/>
      </c:areaChart>
      <c:catAx>
        <c:axId val="1439164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B0604020202020204" charset="0"/>
                <a:ea typeface="Roboto Light" panose="020B0604020202020204" charset="0"/>
                <a:cs typeface="+mn-cs"/>
              </a:defRPr>
            </a:pPr>
            <a:endParaRPr lang="ru-RU"/>
          </a:p>
        </c:txPr>
        <c:crossAx val="144008320"/>
        <c:crosses val="autoZero"/>
        <c:auto val="1"/>
        <c:lblAlgn val="ctr"/>
        <c:lblOffset val="100"/>
      </c:catAx>
      <c:valAx>
        <c:axId val="144008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3916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 b="1">
          <a:latin typeface="Roboto Light" panose="020B0604020202020204" charset="0"/>
          <a:ea typeface="Roboto Light" panose="020B060402020202020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8494353791488737E-2"/>
          <c:y val="0.14658524393373476"/>
          <c:w val="0.95466087871872263"/>
          <c:h val="0.734259630634278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Коми Респ.</c:v>
                </c:pt>
              </c:strCache>
            </c:strRef>
          </c:tx>
          <c:spPr>
            <a:solidFill>
              <a:srgbClr val="FF525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Рентгенология</c:v>
                </c:pt>
                <c:pt idx="1">
                  <c:v>Комп. томография.</c:v>
                </c:pt>
                <c:pt idx="2">
                  <c:v>УЗИ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0.53</c:v>
                </c:pt>
                <c:pt idx="1">
                  <c:v>0.17</c:v>
                </c:pt>
                <c:pt idx="2">
                  <c:v>1.07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BE-4545-8439-3A5D24772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Вологодская. обл.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Рентгенология</c:v>
                </c:pt>
                <c:pt idx="1">
                  <c:v>Комп. томография.</c:v>
                </c:pt>
                <c:pt idx="2">
                  <c:v>УЗИ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1.7</c:v>
                </c:pt>
                <c:pt idx="1">
                  <c:v>0.05</c:v>
                </c:pt>
                <c:pt idx="2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BE-4545-8439-3A5D24772F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Псковская обл.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Рентгенология</c:v>
                </c:pt>
                <c:pt idx="1">
                  <c:v>Комп. томография.</c:v>
                </c:pt>
                <c:pt idx="2">
                  <c:v>УЗИ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1.5</c:v>
                </c:pt>
                <c:pt idx="1">
                  <c:v>0.12000000000000002</c:v>
                </c:pt>
                <c:pt idx="2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BE-4545-8439-3A5D24772F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Респ. Карелия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Рентгенология</c:v>
                </c:pt>
                <c:pt idx="1">
                  <c:v>Комп. томография.</c:v>
                </c:pt>
                <c:pt idx="2">
                  <c:v>УЗИ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1.7</c:v>
                </c:pt>
                <c:pt idx="1">
                  <c:v>0.14000000000000001</c:v>
                </c:pt>
                <c:pt idx="2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BE-4545-8439-3A5D24772F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Новгородская обл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Рентгенология</c:v>
                </c:pt>
                <c:pt idx="1">
                  <c:v>Комп. томография.</c:v>
                </c:pt>
                <c:pt idx="2">
                  <c:v>УЗИ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9.0000000000000024E-2</c:v>
                </c:pt>
                <c:pt idx="2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BE-4545-8439-3A5D24772F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Архангельская обл.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Рентгенология</c:v>
                </c:pt>
                <c:pt idx="1">
                  <c:v>Комп. томография.</c:v>
                </c:pt>
                <c:pt idx="2">
                  <c:v>УЗИ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0.9</c:v>
                </c:pt>
                <c:pt idx="1">
                  <c:v>0.14000000000000001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BE-4545-8439-3A5D24772FA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Ленинградская обл.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Light" pitchFamily="2" charset="0"/>
                    <a:ea typeface="Roboto Light" pitchFamily="2" charset="0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Рентгенология</c:v>
                </c:pt>
                <c:pt idx="1">
                  <c:v>Комп. томография.</c:v>
                </c:pt>
                <c:pt idx="2">
                  <c:v>УЗИ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1.4</c:v>
                </c:pt>
                <c:pt idx="1">
                  <c:v>0.15000000000000005</c:v>
                </c:pt>
                <c:pt idx="2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BE-4545-8439-3A5D24772FA7}"/>
            </c:ext>
          </c:extLst>
        </c:ser>
        <c:gapWidth val="219"/>
        <c:overlap val="-27"/>
        <c:axId val="144502144"/>
        <c:axId val="144315520"/>
      </c:barChart>
      <c:catAx>
        <c:axId val="144502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1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pPr>
            <a:endParaRPr lang="ru-RU"/>
          </a:p>
        </c:txPr>
        <c:crossAx val="144315520"/>
        <c:crosses val="autoZero"/>
        <c:auto val="1"/>
        <c:lblAlgn val="ctr"/>
        <c:lblOffset val="100"/>
      </c:catAx>
      <c:valAx>
        <c:axId val="144315520"/>
        <c:scaling>
          <c:orientation val="minMax"/>
        </c:scaling>
        <c:delete val="1"/>
        <c:axPos val="l"/>
        <c:numFmt formatCode="General" sourceLinked="1"/>
        <c:tickLblPos val="none"/>
        <c:crossAx val="144502144"/>
        <c:crosses val="autoZero"/>
        <c:crossBetween val="between"/>
      </c:valAx>
      <c:spPr>
        <a:noFill/>
        <a:ln w="25360">
          <a:noFill/>
        </a:ln>
      </c:spPr>
    </c:plotArea>
    <c:legend>
      <c:legendPos val="t"/>
      <c:layout>
        <c:manualLayout>
          <c:xMode val="edge"/>
          <c:yMode val="edge"/>
          <c:x val="1.1124384808143742E-2"/>
          <c:y val="1.5446219511578393E-2"/>
          <c:w val="0.95649917607742463"/>
          <c:h val="0.124922852851486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98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Roboto Light" pitchFamily="2" charset="0"/>
              <a:ea typeface="Roboto Light" pitchFamily="2" charset="0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598" b="1">
          <a:solidFill>
            <a:schemeClr val="tx1">
              <a:lumMod val="85000"/>
              <a:lumOff val="15000"/>
            </a:schemeClr>
          </a:solidFill>
          <a:latin typeface="Roboto Light" pitchFamily="2" charset="0"/>
          <a:ea typeface="Roboto Light" pitchFamily="2" charset="0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0.05361</cdr:x>
      <cdr:y>0.75684</cdr:y>
    </cdr:from>
    <cdr:to>
      <cdr:x>0.3008</cdr:x>
      <cdr:y>0.75684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608721" y="3733012"/>
          <a:ext cx="2806546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5252">
              <a:alpha val="50196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0.3706</cdr:x>
      <cdr:y>0.84377</cdr:y>
    </cdr:from>
    <cdr:to>
      <cdr:x>0.6204</cdr:x>
      <cdr:y>0.84377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202206" y="4134162"/>
          <a:ext cx="2850477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5252">
              <a:alpha val="50196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0.68851</cdr:x>
      <cdr:y>0.62348</cdr:y>
    </cdr:from>
    <cdr:to>
      <cdr:x>0.93742</cdr:x>
      <cdr:y>0.62348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7817205" y="3075228"/>
          <a:ext cx="2826074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5252">
              <a:alpha val="50196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E38556-DC30-4B6F-8842-64AC44E6AB04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81CA72-ADEE-4ABA-891B-598E7086E9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659166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B37DCE-63AD-4A63-9B0E-D7C181BFF587}" type="slidenum">
              <a:rPr lang="en-US" altLang="ru-RU"/>
              <a:pPr/>
              <a:t>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E05EE2-26DB-4416-97E4-516089A16181}" type="slidenum">
              <a:rPr lang="en-US" altLang="ru-RU"/>
              <a:pPr/>
              <a:t>10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398944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75DE7D-AF29-4BEB-B96B-2AD0E7409818}" type="slidenum">
              <a:rPr lang="en-US" altLang="ru-RU"/>
              <a:pPr/>
              <a:t>11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55239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F5C98E-7E8A-456D-88C6-3856F9CEE76E}" type="slidenum">
              <a:rPr lang="en-US" altLang="ru-RU"/>
              <a:pPr/>
              <a:t>12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262962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3D3B64-B41F-41D8-A40F-5EB560408C52}" type="slidenum">
              <a:rPr lang="en-US" altLang="ru-RU"/>
              <a:pPr/>
              <a:t>14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345929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04FC91-BEC4-44AF-87D1-409DAED83AF2}" type="slidenum">
              <a:rPr lang="en-US" altLang="ru-RU"/>
              <a:pPr/>
              <a:t>15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956310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DE8A74-E5C2-411F-B409-8D69B664E4FF}" type="slidenum">
              <a:rPr lang="en-US" altLang="ru-RU"/>
              <a:pPr/>
              <a:t>16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8013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DE8A74-E5C2-411F-B409-8D69B664E4FF}" type="slidenum">
              <a:rPr lang="en-US" altLang="ru-RU"/>
              <a:pPr/>
              <a:t>17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509556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ABCF6E-4ABB-438A-9157-E39294863F94}" type="slidenum">
              <a:rPr lang="en-US" altLang="ru-RU"/>
              <a:pPr/>
              <a:t>18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654245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D5E2E7-07EE-43F4-BACA-686EC1A75D65}" type="slidenum">
              <a:rPr lang="en-US" altLang="ru-RU"/>
              <a:pPr/>
              <a:t>19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4183170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9493AA-D961-46C1-90B7-D565C995F2F5}" type="slidenum">
              <a:rPr lang="en-US" altLang="ru-RU"/>
              <a:pPr/>
              <a:t>20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07718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ECF243-E8BD-406A-A346-6BA23C4816C0}" type="slidenum">
              <a:rPr lang="en-US" altLang="ru-RU"/>
              <a:pPr/>
              <a:t>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92A8CF-0C77-4270-B8FD-89E440C4B69C}" type="slidenum">
              <a:rPr lang="en-US" altLang="ru-RU"/>
              <a:pPr/>
              <a:t>21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447626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92A8CF-0C77-4270-B8FD-89E440C4B69C}" type="slidenum">
              <a:rPr lang="en-US" altLang="ru-RU"/>
              <a:pPr/>
              <a:t>22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60919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92A8CF-0C77-4270-B8FD-89E440C4B69C}" type="slidenum">
              <a:rPr lang="en-US" altLang="ru-RU"/>
              <a:pPr/>
              <a:t>23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343665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92A8CF-0C77-4270-B8FD-89E440C4B69C}" type="slidenum">
              <a:rPr lang="en-US" altLang="ru-RU"/>
              <a:pPr/>
              <a:t>24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574779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9F61D7-C5D0-44AD-8FB6-0B870523F5DD}" type="slidenum">
              <a:rPr lang="en-US" altLang="ru-RU"/>
              <a:pPr/>
              <a:t>25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00408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1DF0F2-A112-4A81-9069-B7E29A12474B}" type="slidenum">
              <a:rPr lang="en-US" altLang="ru-RU"/>
              <a:pPr/>
              <a:t>26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48998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DE1AC1-ADA3-41EC-9826-4D65DA48DEEB}" type="slidenum">
              <a:rPr lang="en-US" altLang="ru-RU"/>
              <a:pPr/>
              <a:t>27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73354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DE1AC1-ADA3-41EC-9826-4D65DA48DEEB}" type="slidenum">
              <a:rPr lang="en-US" altLang="ru-RU"/>
              <a:pPr/>
              <a:t>28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289435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DE1AC1-ADA3-41EC-9826-4D65DA48DEEB}" type="slidenum">
              <a:rPr lang="en-US" altLang="ru-RU"/>
              <a:pPr/>
              <a:t>29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51980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DE1AC1-ADA3-41EC-9826-4D65DA48DEEB}" type="slidenum">
              <a:rPr lang="en-US" altLang="ru-RU"/>
              <a:pPr/>
              <a:t>30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2452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E95C46-0557-45ED-BF27-6DB38FE33A59}" type="slidenum">
              <a:rPr lang="en-US" altLang="ru-RU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35999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43E960-16DA-4996-8D17-7F8CCF7E3B1C}" type="slidenum">
              <a:rPr lang="en-US" altLang="ru-RU"/>
              <a:pPr/>
              <a:t>31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41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ECF243-E8BD-406A-A346-6BA23C4816C0}" type="slidenum">
              <a:rPr lang="en-US" altLang="ru-RU"/>
              <a:pPr/>
              <a:t>4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71372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03F163-9B24-43CE-BF9D-B3908FE5C9A3}" type="slidenum">
              <a:rPr lang="en-US" altLang="ru-RU"/>
              <a:pPr/>
              <a:t>5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65F48E-4764-4623-99C7-901BC91156B2}" type="slidenum">
              <a:rPr lang="en-US" altLang="ru-RU"/>
              <a:pPr/>
              <a:t>6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E35945-15A3-4456-986E-46C03BB302BD}" type="slidenum">
              <a:rPr lang="en-US" altLang="ru-RU"/>
              <a:pPr/>
              <a:t>7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68587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445E31-C6C0-4E73-9414-38EA72010612}" type="slidenum">
              <a:rPr lang="en-US" altLang="ru-RU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81423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445E31-C6C0-4E73-9414-38EA72010612}" type="slidenum">
              <a:rPr lang="en-US" altLang="ru-RU"/>
              <a:pPr/>
              <a:t>9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7667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4804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A9611E0-6745-4724-882D-0D87402CED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917318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725B7-E8B8-431B-AD63-8F3A6918E4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533267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5370B08-10AD-4075-9A05-4E809BF957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78153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948225"/>
            <a:ext cx="11230421" cy="431020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6941" y="61008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accent3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A4FDDED-D72F-40B3-8325-B17FCC3A0B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60964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lide N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88713" y="622617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boto Light" pitchFamily="2" charset="0"/>
                <a:ea typeface="Roboto Light" pitchFamily="2" charset="0"/>
                <a:cs typeface="Roboto Light" pitchFamily="2" charset="0"/>
              </a:defRPr>
            </a:lvl1pPr>
          </a:lstStyle>
          <a:p>
            <a:fld id="{A996A02E-BC62-4E54-A66F-0E7E9CE145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61390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DB42EBF-2E4F-4106-B126-9808D32939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09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7050" y="1231900"/>
            <a:ext cx="184308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</a:p>
        </p:txBody>
      </p:sp>
      <p:cxnSp>
        <p:nvCxnSpPr>
          <p:cNvPr id="4" name="Straight Connector 5"/>
          <p:cNvCxnSpPr/>
          <p:nvPr userDrawn="1"/>
        </p:nvCxnSpPr>
        <p:spPr>
          <a:xfrm>
            <a:off x="527050" y="1601788"/>
            <a:ext cx="184308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605088" y="1231900"/>
            <a:ext cx="18430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ABOUT US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83113" y="1231900"/>
            <a:ext cx="18430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562725" y="1231900"/>
            <a:ext cx="184308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7331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31D22-CD9B-4A9F-B488-F31265FA08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42194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7050" y="1231900"/>
            <a:ext cx="184308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</a:p>
        </p:txBody>
      </p:sp>
      <p:cxnSp>
        <p:nvCxnSpPr>
          <p:cNvPr id="4" name="Straight Connector 5"/>
          <p:cNvCxnSpPr/>
          <p:nvPr userDrawn="1"/>
        </p:nvCxnSpPr>
        <p:spPr>
          <a:xfrm>
            <a:off x="2605088" y="1601788"/>
            <a:ext cx="1843087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605088" y="1231900"/>
            <a:ext cx="18430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ABOUT US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83113" y="1231900"/>
            <a:ext cx="18430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562725" y="1231900"/>
            <a:ext cx="184308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7331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5ABD36-06B4-49B1-B6B6-E46ED579A0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620381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7050" y="1231900"/>
            <a:ext cx="184308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</a:p>
        </p:txBody>
      </p:sp>
      <p:cxnSp>
        <p:nvCxnSpPr>
          <p:cNvPr id="4" name="Straight Connector 5"/>
          <p:cNvCxnSpPr/>
          <p:nvPr userDrawn="1"/>
        </p:nvCxnSpPr>
        <p:spPr>
          <a:xfrm>
            <a:off x="4583113" y="1601788"/>
            <a:ext cx="1843087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605088" y="1231900"/>
            <a:ext cx="18430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ABOUT US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83113" y="1231900"/>
            <a:ext cx="18430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562725" y="1231900"/>
            <a:ext cx="184308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7331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67ECBF-0747-40AF-875A-390C4AB75A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61575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7050" y="1231900"/>
            <a:ext cx="184308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</a:p>
        </p:txBody>
      </p:sp>
      <p:cxnSp>
        <p:nvCxnSpPr>
          <p:cNvPr id="4" name="Straight Connector 5"/>
          <p:cNvCxnSpPr/>
          <p:nvPr userDrawn="1"/>
        </p:nvCxnSpPr>
        <p:spPr>
          <a:xfrm>
            <a:off x="6562725" y="1601788"/>
            <a:ext cx="184308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605088" y="1231900"/>
            <a:ext cx="18430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ABOUT US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83113" y="1231900"/>
            <a:ext cx="18430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562725" y="1231900"/>
            <a:ext cx="1843088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6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7331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9E663D-ABF1-4118-A734-6409E28394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248849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047F122-2EAD-4C02-93C8-B53FA47284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2134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001C0E-EC6E-47B3-BC25-5C41D911B0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8528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74650"/>
            <a:ext cx="12192000" cy="12017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0958513" y="1204913"/>
            <a:ext cx="647700" cy="6477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8825" y="1346200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defRPr>
            </a:lvl1pPr>
          </a:lstStyle>
          <a:p>
            <a:fld id="{B02BB354-EBD9-4051-92AD-02AD73F7539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extBox 9"/>
          <p:cNvSpPr txBox="1">
            <a:spLocks noChangeArrowheads="1"/>
          </p:cNvSpPr>
          <p:nvPr userDrawn="1"/>
        </p:nvSpPr>
        <p:spPr bwMode="auto">
          <a:xfrm>
            <a:off x="527050" y="57150"/>
            <a:ext cx="5080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100" smtClean="0">
                <a:solidFill>
                  <a:schemeClr val="tx2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Your Company Slogan Here and some Business Information</a:t>
            </a:r>
          </a:p>
        </p:txBody>
      </p:sp>
      <p:sp>
        <p:nvSpPr>
          <p:cNvPr id="2052" name="TextBox 10"/>
          <p:cNvSpPr txBox="1">
            <a:spLocks noChangeArrowheads="1"/>
          </p:cNvSpPr>
          <p:nvPr userDrawn="1"/>
        </p:nvSpPr>
        <p:spPr bwMode="auto">
          <a:xfrm>
            <a:off x="6524625" y="57150"/>
            <a:ext cx="50815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100" smtClean="0">
                <a:solidFill>
                  <a:schemeClr val="tx2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E-Mail: me@materialdesigntemplate l Phone: +49 89 1726182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713" y="622617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boto Light" pitchFamily="2" charset="0"/>
                <a:ea typeface="Roboto Light" pitchFamily="2" charset="0"/>
                <a:cs typeface="Roboto Light" pitchFamily="2" charset="0"/>
              </a:defRPr>
            </a:lvl1pPr>
          </a:lstStyle>
          <a:p>
            <a:fld id="{13E49F37-F24E-416D-A340-4521E266ACC7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2054" name="Group 11"/>
          <p:cNvGrpSpPr>
            <a:grpSpLocks/>
          </p:cNvGrpSpPr>
          <p:nvPr userDrawn="1"/>
        </p:nvGrpSpPr>
        <p:grpSpPr bwMode="auto">
          <a:xfrm>
            <a:off x="10888663" y="709613"/>
            <a:ext cx="625475" cy="566737"/>
            <a:chOff x="1585912" y="819150"/>
            <a:chExt cx="5143500" cy="4668265"/>
          </a:xfrm>
        </p:grpSpPr>
        <p:sp>
          <p:nvSpPr>
            <p:cNvPr id="13" name="Diamond 12"/>
            <p:cNvSpPr/>
            <p:nvPr/>
          </p:nvSpPr>
          <p:spPr>
            <a:xfrm>
              <a:off x="1585912" y="2687065"/>
              <a:ext cx="5143500" cy="280035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43137" y="2687065"/>
              <a:ext cx="3829050" cy="2084704"/>
            </a:xfrm>
            <a:custGeom>
              <a:avLst/>
              <a:gdLst>
                <a:gd name="connsiteX0" fmla="*/ 1884609 w 3769219"/>
                <a:gd name="connsiteY0" fmla="*/ 0 h 2052130"/>
                <a:gd name="connsiteX1" fmla="*/ 3769219 w 3769219"/>
                <a:gd name="connsiteY1" fmla="*/ 1026065 h 2052130"/>
                <a:gd name="connsiteX2" fmla="*/ 1884609 w 3769219"/>
                <a:gd name="connsiteY2" fmla="*/ 2052130 h 2052130"/>
                <a:gd name="connsiteX3" fmla="*/ 0 w 3769219"/>
                <a:gd name="connsiteY3" fmla="*/ 1026065 h 20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19" h="2052130">
                  <a:moveTo>
                    <a:pt x="1884609" y="0"/>
                  </a:moveTo>
                  <a:lnTo>
                    <a:pt x="3769219" y="1026065"/>
                  </a:lnTo>
                  <a:lnTo>
                    <a:pt x="1884609" y="2052130"/>
                  </a:lnTo>
                  <a:lnTo>
                    <a:pt x="0" y="10260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585912" y="1753108"/>
              <a:ext cx="5143500" cy="280035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43137" y="1753108"/>
              <a:ext cx="3829050" cy="2084704"/>
            </a:xfrm>
            <a:custGeom>
              <a:avLst/>
              <a:gdLst>
                <a:gd name="connsiteX0" fmla="*/ 1884609 w 3769219"/>
                <a:gd name="connsiteY0" fmla="*/ 0 h 2052130"/>
                <a:gd name="connsiteX1" fmla="*/ 3769219 w 3769219"/>
                <a:gd name="connsiteY1" fmla="*/ 1026065 h 2052130"/>
                <a:gd name="connsiteX2" fmla="*/ 1884609 w 3769219"/>
                <a:gd name="connsiteY2" fmla="*/ 2052130 h 2052130"/>
                <a:gd name="connsiteX3" fmla="*/ 0 w 3769219"/>
                <a:gd name="connsiteY3" fmla="*/ 1026065 h 20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19" h="2052130">
                  <a:moveTo>
                    <a:pt x="1884609" y="0"/>
                  </a:moveTo>
                  <a:lnTo>
                    <a:pt x="3769219" y="1026065"/>
                  </a:lnTo>
                  <a:lnTo>
                    <a:pt x="1884609" y="2052130"/>
                  </a:lnTo>
                  <a:lnTo>
                    <a:pt x="0" y="10260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1585912" y="819150"/>
              <a:ext cx="5143500" cy="280035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7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713" y="622617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boto Light" pitchFamily="2" charset="0"/>
                <a:ea typeface="Roboto Light" pitchFamily="2" charset="0"/>
                <a:cs typeface="Roboto Light" pitchFamily="2" charset="0"/>
              </a:defRPr>
            </a:lvl1pPr>
          </a:lstStyle>
          <a:p>
            <a:fld id="{E2993CC5-C97D-42A1-AC6E-A8413FA39C6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950" y="6226175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boto Light" pitchFamily="2" charset="0"/>
                <a:ea typeface="Roboto Light" pitchFamily="2" charset="0"/>
                <a:cs typeface="Roboto Light" pitchFamily="2" charset="0"/>
              </a:defRPr>
            </a:lvl1pPr>
          </a:lstStyle>
          <a:p>
            <a:fld id="{4240F498-4F5C-4E8A-9709-CC014C84405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1"/>
          <p:cNvSpPr>
            <a:spLocks noChangeArrowheads="1"/>
          </p:cNvSpPr>
          <p:nvPr/>
        </p:nvSpPr>
        <p:spPr bwMode="auto">
          <a:xfrm>
            <a:off x="1443038" y="2870200"/>
            <a:ext cx="9305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Анализ медицинской деятельности</a:t>
            </a:r>
            <a:endParaRPr lang="en-US" altLang="ru-RU" sz="4000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 algn="ctr" eaLnBrk="1" hangingPunct="1"/>
            <a:r>
              <a:rPr lang="ru-RU" altLang="ru-RU" sz="40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ГУ «РДКБ» </a:t>
            </a:r>
            <a:r>
              <a:rPr lang="ru-RU" altLang="ru-RU" sz="40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в 2017 году</a:t>
            </a:r>
            <a:endParaRPr lang="en-US" altLang="ru-RU" sz="4000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17411" name="Rectangle 42"/>
          <p:cNvSpPr>
            <a:spLocks noChangeArrowheads="1"/>
          </p:cNvSpPr>
          <p:nvPr/>
        </p:nvSpPr>
        <p:spPr bwMode="auto">
          <a:xfrm>
            <a:off x="1754188" y="4498975"/>
            <a:ext cx="8683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Roboto Thin" pitchFamily="2" charset="0"/>
                <a:ea typeface="Roboto Thin" pitchFamily="2" charset="0"/>
                <a:cs typeface="Roboto Thin" pitchFamily="2" charset="0"/>
              </a:rPr>
              <a:t>Заместитель главного врача по медицинской части</a:t>
            </a:r>
            <a:br>
              <a:rPr lang="ru-RU" altLang="ru-RU" sz="2400" b="1">
                <a:latin typeface="Roboto Thin" pitchFamily="2" charset="0"/>
                <a:ea typeface="Roboto Thin" pitchFamily="2" charset="0"/>
                <a:cs typeface="Roboto Thin" pitchFamily="2" charset="0"/>
              </a:rPr>
            </a:br>
            <a:r>
              <a:rPr lang="ru-RU" altLang="ru-RU" sz="2400" b="1">
                <a:latin typeface="Roboto Thin" pitchFamily="2" charset="0"/>
                <a:ea typeface="Roboto Thin" pitchFamily="2" charset="0"/>
                <a:cs typeface="Roboto Thin" pitchFamily="2" charset="0"/>
              </a:rPr>
              <a:t>Тарбеева Ольга Николаевна</a:t>
            </a:r>
            <a:endParaRPr lang="en-US" altLang="ru-RU" sz="2400" b="1">
              <a:latin typeface="Roboto Thin" pitchFamily="2" charset="0"/>
              <a:ea typeface="Roboto Thin" pitchFamily="2" charset="0"/>
              <a:cs typeface="Roboto Thin" pitchFamily="2" charset="0"/>
            </a:endParaRPr>
          </a:p>
        </p:txBody>
      </p:sp>
      <p:pic>
        <p:nvPicPr>
          <p:cNvPr id="17412" name="Picture 2" descr="http://www.rdbkomi.ru/bitrix/templates/rdb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231900"/>
            <a:ext cx="1323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Основные показатели работы консультативной поликлиники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98A7A8-980A-4FF1-8BD1-73C9B598E19F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10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sp>
        <p:nvSpPr>
          <p:cNvPr id="2458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527050" y="1041400"/>
            <a:ext cx="11229975" cy="338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процент выполнения</a:t>
            </a:r>
            <a:endParaRPr lang="en-US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27916296"/>
              </p:ext>
            </p:extLst>
          </p:nvPr>
        </p:nvGraphicFramePr>
        <p:xfrm>
          <a:off x="112713" y="1528763"/>
          <a:ext cx="12079287" cy="541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27050" y="3179928"/>
            <a:ext cx="11345839" cy="0"/>
          </a:xfrm>
          <a:prstGeom prst="line">
            <a:avLst/>
          </a:prstGeom>
          <a:ln w="38100">
            <a:solidFill>
              <a:srgbClr val="FF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235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Удельный вес посещений в разрезе город-село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F1F1BA-4A09-463E-AB8A-25E12856E813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11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sp>
        <p:nvSpPr>
          <p:cNvPr id="98" name="Rectangle 42"/>
          <p:cNvSpPr/>
          <p:nvPr/>
        </p:nvSpPr>
        <p:spPr>
          <a:xfrm>
            <a:off x="8716964" y="2740025"/>
            <a:ext cx="2284410" cy="599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101" name="Group 77"/>
          <p:cNvGrpSpPr/>
          <p:nvPr/>
        </p:nvGrpSpPr>
        <p:grpSpPr>
          <a:xfrm>
            <a:off x="8950596" y="2882847"/>
            <a:ext cx="135202" cy="287154"/>
            <a:chOff x="6272213" y="0"/>
            <a:chExt cx="3228975" cy="6858000"/>
          </a:xfrm>
          <a:solidFill>
            <a:schemeClr val="accent2"/>
          </a:solidFill>
        </p:grpSpPr>
        <p:sp>
          <p:nvSpPr>
            <p:cNvPr id="102" name="Freeform 78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Freeform 79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04" name="Group 89"/>
          <p:cNvGrpSpPr/>
          <p:nvPr/>
        </p:nvGrpSpPr>
        <p:grpSpPr>
          <a:xfrm>
            <a:off x="10006786" y="2896211"/>
            <a:ext cx="135202" cy="287154"/>
            <a:chOff x="6272213" y="0"/>
            <a:chExt cx="3228975" cy="6858000"/>
          </a:xfrm>
          <a:solidFill>
            <a:srgbClr val="00B050"/>
          </a:solidFill>
        </p:grpSpPr>
        <p:sp>
          <p:nvSpPr>
            <p:cNvPr id="105" name="Freeform 90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91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9209088" y="2903538"/>
            <a:ext cx="797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33,6%</a:t>
            </a:r>
          </a:p>
        </p:txBody>
      </p:sp>
      <p:sp>
        <p:nvSpPr>
          <p:cNvPr id="25608" name="TextBox 106"/>
          <p:cNvSpPr txBox="1">
            <a:spLocks noChangeArrowheads="1"/>
          </p:cNvSpPr>
          <p:nvPr/>
        </p:nvSpPr>
        <p:spPr bwMode="auto">
          <a:xfrm>
            <a:off x="10141988" y="2894624"/>
            <a:ext cx="788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66,4%</a:t>
            </a:r>
          </a:p>
        </p:txBody>
      </p:sp>
      <p:sp>
        <p:nvSpPr>
          <p:cNvPr id="108" name="Rectangle 42"/>
          <p:cNvSpPr/>
          <p:nvPr/>
        </p:nvSpPr>
        <p:spPr>
          <a:xfrm>
            <a:off x="8716963" y="3571356"/>
            <a:ext cx="2284411" cy="599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109" name="Group 77"/>
          <p:cNvGrpSpPr/>
          <p:nvPr/>
        </p:nvGrpSpPr>
        <p:grpSpPr>
          <a:xfrm>
            <a:off x="8974716" y="3730037"/>
            <a:ext cx="135202" cy="287154"/>
            <a:chOff x="6272213" y="0"/>
            <a:chExt cx="3228975" cy="6858000"/>
          </a:xfrm>
          <a:solidFill>
            <a:schemeClr val="accent2"/>
          </a:solidFill>
        </p:grpSpPr>
        <p:sp>
          <p:nvSpPr>
            <p:cNvPr id="110" name="Freeform 78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" name="Freeform 79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12" name="Group 89"/>
          <p:cNvGrpSpPr/>
          <p:nvPr/>
        </p:nvGrpSpPr>
        <p:grpSpPr>
          <a:xfrm>
            <a:off x="10006786" y="3724203"/>
            <a:ext cx="135202" cy="287154"/>
            <a:chOff x="6272213" y="0"/>
            <a:chExt cx="3228975" cy="6858000"/>
          </a:xfrm>
          <a:solidFill>
            <a:srgbClr val="00B050"/>
          </a:solidFill>
        </p:grpSpPr>
        <p:sp>
          <p:nvSpPr>
            <p:cNvPr id="113" name="Freeform 90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4" name="Freeform 91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5612" name="TextBox 114"/>
          <p:cNvSpPr txBox="1">
            <a:spLocks noChangeArrowheads="1"/>
          </p:cNvSpPr>
          <p:nvPr/>
        </p:nvSpPr>
        <p:spPr bwMode="auto">
          <a:xfrm>
            <a:off x="9193718" y="3642025"/>
            <a:ext cx="777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32,6%</a:t>
            </a:r>
          </a:p>
        </p:txBody>
      </p:sp>
      <p:sp>
        <p:nvSpPr>
          <p:cNvPr id="25613" name="TextBox 115"/>
          <p:cNvSpPr txBox="1">
            <a:spLocks noChangeArrowheads="1"/>
          </p:cNvSpPr>
          <p:nvPr/>
        </p:nvSpPr>
        <p:spPr bwMode="auto">
          <a:xfrm>
            <a:off x="10143208" y="3666926"/>
            <a:ext cx="828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67,4%</a:t>
            </a:r>
          </a:p>
        </p:txBody>
      </p:sp>
      <p:sp>
        <p:nvSpPr>
          <p:cNvPr id="117" name="Rectangle 42"/>
          <p:cNvSpPr/>
          <p:nvPr/>
        </p:nvSpPr>
        <p:spPr>
          <a:xfrm>
            <a:off x="8716964" y="4352755"/>
            <a:ext cx="2284410" cy="599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118" name="Group 77"/>
          <p:cNvGrpSpPr/>
          <p:nvPr/>
        </p:nvGrpSpPr>
        <p:grpSpPr>
          <a:xfrm>
            <a:off x="8961305" y="4500037"/>
            <a:ext cx="135202" cy="287154"/>
            <a:chOff x="6272213" y="0"/>
            <a:chExt cx="3228975" cy="6858000"/>
          </a:xfrm>
          <a:solidFill>
            <a:schemeClr val="accent2"/>
          </a:solidFill>
        </p:grpSpPr>
        <p:sp>
          <p:nvSpPr>
            <p:cNvPr id="119" name="Freeform 78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0" name="Freeform 79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21" name="Group 89"/>
          <p:cNvGrpSpPr/>
          <p:nvPr/>
        </p:nvGrpSpPr>
        <p:grpSpPr>
          <a:xfrm>
            <a:off x="9994447" y="4529151"/>
            <a:ext cx="135202" cy="287154"/>
            <a:chOff x="6272213" y="0"/>
            <a:chExt cx="3228975" cy="6858000"/>
          </a:xfrm>
          <a:solidFill>
            <a:srgbClr val="00B050"/>
          </a:solidFill>
        </p:grpSpPr>
        <p:sp>
          <p:nvSpPr>
            <p:cNvPr id="122" name="Freeform 90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3" name="Freeform 91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5617" name="TextBox 123"/>
          <p:cNvSpPr txBox="1">
            <a:spLocks noChangeArrowheads="1"/>
          </p:cNvSpPr>
          <p:nvPr/>
        </p:nvSpPr>
        <p:spPr bwMode="auto">
          <a:xfrm>
            <a:off x="9212263" y="4467852"/>
            <a:ext cx="833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33,7%</a:t>
            </a:r>
          </a:p>
        </p:txBody>
      </p:sp>
      <p:sp>
        <p:nvSpPr>
          <p:cNvPr id="25618" name="TextBox 124"/>
          <p:cNvSpPr txBox="1">
            <a:spLocks noChangeArrowheads="1"/>
          </p:cNvSpPr>
          <p:nvPr/>
        </p:nvSpPr>
        <p:spPr bwMode="auto">
          <a:xfrm>
            <a:off x="10141988" y="4488062"/>
            <a:ext cx="88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65,3%</a:t>
            </a:r>
          </a:p>
        </p:txBody>
      </p:sp>
      <p:graphicFrame>
        <p:nvGraphicFramePr>
          <p:cNvPr id="2" name="Диаграмма 13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34641595"/>
              </p:ext>
            </p:extLst>
          </p:nvPr>
        </p:nvGraphicFramePr>
        <p:xfrm>
          <a:off x="720725" y="2170113"/>
          <a:ext cx="8128000" cy="401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42"/>
          <p:cNvSpPr/>
          <p:nvPr/>
        </p:nvSpPr>
        <p:spPr>
          <a:xfrm>
            <a:off x="8716963" y="5087388"/>
            <a:ext cx="2284410" cy="599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34" name="Group 77"/>
          <p:cNvGrpSpPr/>
          <p:nvPr/>
        </p:nvGrpSpPr>
        <p:grpSpPr>
          <a:xfrm>
            <a:off x="8961304" y="5234670"/>
            <a:ext cx="135202" cy="287154"/>
            <a:chOff x="6272213" y="0"/>
            <a:chExt cx="3228975" cy="6858000"/>
          </a:xfrm>
          <a:solidFill>
            <a:schemeClr val="accent2"/>
          </a:solidFill>
        </p:grpSpPr>
        <p:sp>
          <p:nvSpPr>
            <p:cNvPr id="35" name="Freeform 78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79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37" name="Group 89"/>
          <p:cNvGrpSpPr/>
          <p:nvPr/>
        </p:nvGrpSpPr>
        <p:grpSpPr>
          <a:xfrm>
            <a:off x="9994446" y="5263784"/>
            <a:ext cx="135202" cy="287154"/>
            <a:chOff x="6272213" y="0"/>
            <a:chExt cx="3228975" cy="6858000"/>
          </a:xfrm>
          <a:solidFill>
            <a:srgbClr val="00B050"/>
          </a:solidFill>
        </p:grpSpPr>
        <p:sp>
          <p:nvSpPr>
            <p:cNvPr id="38" name="Freeform 90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91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0" name="TextBox 123"/>
          <p:cNvSpPr txBox="1">
            <a:spLocks noChangeArrowheads="1"/>
          </p:cNvSpPr>
          <p:nvPr/>
        </p:nvSpPr>
        <p:spPr bwMode="auto">
          <a:xfrm>
            <a:off x="9212262" y="5202485"/>
            <a:ext cx="833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33,6%</a:t>
            </a:r>
            <a:endParaRPr lang="ru-RU" altLang="ru-RU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41" name="TextBox 124"/>
          <p:cNvSpPr txBox="1">
            <a:spLocks noChangeArrowheads="1"/>
          </p:cNvSpPr>
          <p:nvPr/>
        </p:nvSpPr>
        <p:spPr bwMode="auto">
          <a:xfrm>
            <a:off x="10141987" y="5222695"/>
            <a:ext cx="88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66,4%</a:t>
            </a:r>
            <a:endParaRPr lang="ru-RU" altLang="ru-RU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0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Распределение по возрасту, первичности обращения, госпитализации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468A49-0744-4E35-A823-FAB6B6FA3951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12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2247165"/>
              </p:ext>
            </p:extLst>
          </p:nvPr>
        </p:nvGraphicFramePr>
        <p:xfrm>
          <a:off x="349250" y="1517650"/>
          <a:ext cx="11249025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9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527050" y="1041400"/>
            <a:ext cx="11229975" cy="338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itchFamily="2" charset="0"/>
                <a:ea typeface="Roboto Light" pitchFamily="2" charset="0"/>
                <a:cs typeface="Roboto Light" pitchFamily="2" charset="0"/>
              </a:rPr>
              <a:t>Уд.вес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itchFamily="2" charset="0"/>
                <a:ea typeface="Roboto Light" pitchFamily="2" charset="0"/>
                <a:cs typeface="Roboto Light" pitchFamily="2" charset="0"/>
              </a:rPr>
              <a:t> (%)</a:t>
            </a:r>
            <a:endParaRPr lang="en-US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graphicFrame>
        <p:nvGraphicFramePr>
          <p:cNvPr id="2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2074580"/>
              </p:ext>
            </p:extLst>
          </p:nvPr>
        </p:nvGraphicFramePr>
        <p:xfrm>
          <a:off x="903288" y="2894013"/>
          <a:ext cx="11644312" cy="28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3657487" y="6400799"/>
            <a:ext cx="279400" cy="0"/>
          </a:xfrm>
          <a:prstGeom prst="line">
            <a:avLst/>
          </a:prstGeom>
          <a:ln w="28575">
            <a:solidFill>
              <a:srgbClr val="FF4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61925" y="6422344"/>
            <a:ext cx="277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23"/>
          <p:cNvSpPr txBox="1">
            <a:spLocks noChangeArrowheads="1"/>
          </p:cNvSpPr>
          <p:nvPr/>
        </p:nvSpPr>
        <p:spPr bwMode="auto">
          <a:xfrm>
            <a:off x="3936888" y="6144924"/>
            <a:ext cx="19677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262626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Первичные обращения</a:t>
            </a:r>
          </a:p>
        </p:txBody>
      </p: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6339737" y="6201272"/>
            <a:ext cx="2582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262626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Кол-во госпитализированных</a:t>
            </a:r>
          </a:p>
        </p:txBody>
      </p:sp>
    </p:spTree>
    <p:extLst>
      <p:ext uri="{BB962C8B-B14F-4D97-AF65-F5344CB8AC3E}">
        <p14:creationId xmlns="" xmlns:p14="http://schemas.microsoft.com/office/powerpoint/2010/main" val="7666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461" y="125392"/>
            <a:ext cx="10031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103 – обследованы с генетическими обследованиями</a:t>
            </a:r>
          </a:p>
          <a:p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42 – случая подтверждения диагноза (41%)</a:t>
            </a:r>
          </a:p>
          <a:p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Секвенирование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экзома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– 12 случаев – 6 подтверждений (50%)</a:t>
            </a:r>
            <a:endParaRPr lang="en-US" sz="2200" dirty="0" smtClean="0">
              <a:latin typeface="Roboto Light" pitchFamily="2" charset="0"/>
              <a:ea typeface="Roboto Light" pitchFamily="2" charset="0"/>
            </a:endParaRPr>
          </a:p>
          <a:p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ДНК-диагностика – 16 случаев, 16 подтверждений</a:t>
            </a:r>
          </a:p>
          <a:p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За 2017 год установлены: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Органические </a:t>
            </a: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ацидурии</a:t>
            </a:r>
            <a:r>
              <a:rPr lang="ru-RU" sz="2200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– 2 случая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Галактоземия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компаунд-вариант – 4 случая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Фруктоземия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– 1 случай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Нарушение обмена металлов – 2 случаев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Болезнь Гоше - </a:t>
            </a:r>
            <a:r>
              <a:rPr lang="en-US" sz="2200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1 случай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Наследственная </a:t>
            </a: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мотосенсорная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нейропатия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en-US" sz="2200" dirty="0" smtClean="0">
                <a:latin typeface="Roboto Light" pitchFamily="2" charset="0"/>
                <a:ea typeface="Roboto Light" pitchFamily="2" charset="0"/>
              </a:rPr>
              <a:t>I 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тип – </a:t>
            </a:r>
            <a:r>
              <a:rPr lang="en-US" sz="2200" dirty="0" smtClean="0">
                <a:latin typeface="Roboto Light" pitchFamily="2" charset="0"/>
                <a:ea typeface="Roboto Light" pitchFamily="2" charset="0"/>
              </a:rPr>
              <a:t>2 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случая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ПМД редкие формы – 3 случая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Врожденная мышечная дистрофия – 1 случай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Болезнь </a:t>
            </a: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Швахмана-Даймонда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– 1 случай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Болезнь </a:t>
            </a: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Жильбера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– 3 случая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Болезнь </a:t>
            </a: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Алажилля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– 1 случай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Синдром </a:t>
            </a: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Прадера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-Вилли – 2 случая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Синдром </a:t>
            </a:r>
            <a:r>
              <a:rPr lang="ru-RU" sz="2200" dirty="0" err="1" smtClean="0">
                <a:latin typeface="Roboto Light" pitchFamily="2" charset="0"/>
                <a:ea typeface="Roboto Light" pitchFamily="2" charset="0"/>
              </a:rPr>
              <a:t>фрагильной</a:t>
            </a: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 Х-хромосомы – 1 случай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Light" pitchFamily="2" charset="0"/>
                <a:ea typeface="Roboto Light" pitchFamily="2" charset="0"/>
              </a:rPr>
              <a:t>Врожденный гипотиреоз – 1 случай</a:t>
            </a:r>
            <a:endParaRPr lang="ru-RU" sz="2200" dirty="0"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3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Приемное отделение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D941EB4-F24F-43BE-A4B8-1DE153B8FFA7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14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8252034"/>
              </p:ext>
            </p:extLst>
          </p:nvPr>
        </p:nvGraphicFramePr>
        <p:xfrm>
          <a:off x="884237" y="2272333"/>
          <a:ext cx="10515599" cy="32743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33564">
                  <a:extLst>
                    <a:ext uri="{9D8B030D-6E8A-4147-A177-3AD203B41FA5}">
                      <a16:colId xmlns:a16="http://schemas.microsoft.com/office/drawing/2014/main" xmlns="" val="2304560614"/>
                    </a:ext>
                  </a:extLst>
                </a:gridCol>
                <a:gridCol w="1077980">
                  <a:extLst>
                    <a:ext uri="{9D8B030D-6E8A-4147-A177-3AD203B41FA5}">
                      <a16:colId xmlns:a16="http://schemas.microsoft.com/office/drawing/2014/main" xmlns="" val="1218425092"/>
                    </a:ext>
                  </a:extLst>
                </a:gridCol>
                <a:gridCol w="1085457">
                  <a:extLst>
                    <a:ext uri="{9D8B030D-6E8A-4147-A177-3AD203B41FA5}">
                      <a16:colId xmlns:a16="http://schemas.microsoft.com/office/drawing/2014/main" xmlns="" val="444891668"/>
                    </a:ext>
                  </a:extLst>
                </a:gridCol>
                <a:gridCol w="1085457">
                  <a:extLst>
                    <a:ext uri="{9D8B030D-6E8A-4147-A177-3AD203B41FA5}">
                      <a16:colId xmlns:a16="http://schemas.microsoft.com/office/drawing/2014/main" xmlns="" val="4030968248"/>
                    </a:ext>
                  </a:extLst>
                </a:gridCol>
                <a:gridCol w="1129075">
                  <a:extLst>
                    <a:ext uri="{9D8B030D-6E8A-4147-A177-3AD203B41FA5}">
                      <a16:colId xmlns:a16="http://schemas.microsoft.com/office/drawing/2014/main" xmlns="" val="2570484498"/>
                    </a:ext>
                  </a:extLst>
                </a:gridCol>
                <a:gridCol w="1802033">
                  <a:extLst>
                    <a:ext uri="{9D8B030D-6E8A-4147-A177-3AD203B41FA5}">
                      <a16:colId xmlns:a16="http://schemas.microsoft.com/office/drawing/2014/main" xmlns="" val="948999457"/>
                    </a:ext>
                  </a:extLst>
                </a:gridCol>
                <a:gridCol w="1802033">
                  <a:extLst>
                    <a:ext uri="{9D8B030D-6E8A-4147-A177-3AD203B41FA5}">
                      <a16:colId xmlns:a16="http://schemas.microsoft.com/office/drawing/2014/main" xmlns="" val="838670053"/>
                    </a:ext>
                  </a:extLst>
                </a:gridCol>
              </a:tblGrid>
              <a:tr h="3371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показатель 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2015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2016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2017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694500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всего 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до 1 года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всего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до 1 года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До 1 года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34910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обратилось 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15612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2439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160</a:t>
                      </a:r>
                      <a:r>
                        <a:rPr lang="en-US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49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2499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16209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2276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009539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госпитализировано 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10282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1701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10238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1692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10305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1572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123494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отказов 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5330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738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5</a:t>
                      </a:r>
                      <a:r>
                        <a:rPr lang="en-US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811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807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5904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704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0806331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Из них хирургических 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4139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439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4436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443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6027(г)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4673(о)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432 (о)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6038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Из них педиатрических 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1191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299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1375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364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4278(г)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1231(о)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272 (о)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8895" marR="6794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298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774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Приемное отделение, госпитализация от числа направленных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AE51C3-3F98-40B1-8293-D50AAC1D367C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15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6525853"/>
              </p:ext>
            </p:extLst>
          </p:nvPr>
        </p:nvGraphicFramePr>
        <p:xfrm>
          <a:off x="527050" y="2277200"/>
          <a:ext cx="6213385" cy="3559178"/>
        </p:xfrm>
        <a:graphic>
          <a:graphicData uri="http://schemas.openxmlformats.org/drawingml/2006/table">
            <a:tbl>
              <a:tblPr/>
              <a:tblGrid>
                <a:gridCol w="2486175">
                  <a:extLst>
                    <a:ext uri="{9D8B030D-6E8A-4147-A177-3AD203B41FA5}">
                      <a16:colId xmlns:a16="http://schemas.microsoft.com/office/drawing/2014/main" xmlns="" val="2703896227"/>
                    </a:ext>
                  </a:extLst>
                </a:gridCol>
                <a:gridCol w="931460">
                  <a:extLst>
                    <a:ext uri="{9D8B030D-6E8A-4147-A177-3AD203B41FA5}">
                      <a16:colId xmlns:a16="http://schemas.microsoft.com/office/drawing/2014/main" xmlns="" val="1246964956"/>
                    </a:ext>
                  </a:extLst>
                </a:gridCol>
                <a:gridCol w="931460">
                  <a:extLst>
                    <a:ext uri="{9D8B030D-6E8A-4147-A177-3AD203B41FA5}">
                      <a16:colId xmlns:a16="http://schemas.microsoft.com/office/drawing/2014/main" xmlns="" val="1822730489"/>
                    </a:ext>
                  </a:extLst>
                </a:gridCol>
                <a:gridCol w="931460">
                  <a:extLst>
                    <a:ext uri="{9D8B030D-6E8A-4147-A177-3AD203B41FA5}">
                      <a16:colId xmlns:a16="http://schemas.microsoft.com/office/drawing/2014/main" xmlns="" val="656593676"/>
                    </a:ext>
                  </a:extLst>
                </a:gridCol>
                <a:gridCol w="932830">
                  <a:extLst>
                    <a:ext uri="{9D8B030D-6E8A-4147-A177-3AD203B41FA5}">
                      <a16:colId xmlns:a16="http://schemas.microsoft.com/office/drawing/2014/main" xmlns="" val="2649397353"/>
                    </a:ext>
                  </a:extLst>
                </a:gridCol>
              </a:tblGrid>
              <a:tr h="365125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Источник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Госпитализировано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754474"/>
                  </a:ext>
                </a:extLst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2016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201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Roboto Medium" pitchFamily="2" charset="0"/>
                        <a:ea typeface="Roboto Medium" pitchFamily="2" charset="0"/>
                        <a:cs typeface="Roboto Medium" pitchFamily="2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160394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всего 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% от напр. 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всего 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% от напр. 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463507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ССП 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1194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32,5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079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3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,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0451159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Детская поликлиника г. Сыктывкара 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1870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68,6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2057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71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1414736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ЦРБ+ЦГБ 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2473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87,7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24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63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96,9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3464340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Без направления 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579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23,3</a:t>
                      </a: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601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192732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1980335"/>
              </p:ext>
            </p:extLst>
          </p:nvPr>
        </p:nvGraphicFramePr>
        <p:xfrm>
          <a:off x="7302137" y="2227989"/>
          <a:ext cx="4098834" cy="370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417">
                  <a:extLst>
                    <a:ext uri="{9D8B030D-6E8A-4147-A177-3AD203B41FA5}">
                      <a16:colId xmlns:a16="http://schemas.microsoft.com/office/drawing/2014/main" xmlns="" val="3887203111"/>
                    </a:ext>
                  </a:extLst>
                </a:gridCol>
                <a:gridCol w="2049417">
                  <a:extLst>
                    <a:ext uri="{9D8B030D-6E8A-4147-A177-3AD203B41FA5}">
                      <a16:colId xmlns:a16="http://schemas.microsoft.com/office/drawing/2014/main" xmlns="" val="3247458275"/>
                    </a:ext>
                  </a:extLst>
                </a:gridCol>
              </a:tblGrid>
              <a:tr h="6987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 отказов в госпитализации, чел.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566185"/>
                  </a:ext>
                </a:extLst>
              </a:tr>
              <a:tr h="6987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2014 год</a:t>
                      </a:r>
                      <a:endParaRPr lang="ru-RU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+625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167973"/>
                  </a:ext>
                </a:extLst>
              </a:tr>
              <a:tr h="6987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2015 год</a:t>
                      </a:r>
                      <a:endParaRPr lang="ru-RU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+297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099383"/>
                  </a:ext>
                </a:extLst>
              </a:tr>
              <a:tr h="6987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2016 год</a:t>
                      </a:r>
                      <a:endParaRPr lang="ru-RU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+481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8520588"/>
                  </a:ext>
                </a:extLst>
              </a:tr>
              <a:tr h="6987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2017 год</a:t>
                      </a:r>
                      <a:endParaRPr lang="ru-RU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+93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35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12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Структура отказов в госпитализации</a:t>
            </a:r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, %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6EEB2F-843E-4D7D-9450-98CF8F43D797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16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6173685"/>
              </p:ext>
            </p:extLst>
          </p:nvPr>
        </p:nvGraphicFramePr>
        <p:xfrm>
          <a:off x="344267" y="2064655"/>
          <a:ext cx="6919416" cy="4304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9708">
                  <a:extLst>
                    <a:ext uri="{9D8B030D-6E8A-4147-A177-3AD203B41FA5}">
                      <a16:colId xmlns:a16="http://schemas.microsoft.com/office/drawing/2014/main" xmlns="" val="432598499"/>
                    </a:ext>
                  </a:extLst>
                </a:gridCol>
                <a:gridCol w="3459708">
                  <a:extLst>
                    <a:ext uri="{9D8B030D-6E8A-4147-A177-3AD203B41FA5}">
                      <a16:colId xmlns:a16="http://schemas.microsoft.com/office/drawing/2014/main" xmlns="" val="138152378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2017 год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1957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Поверх трав. головы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36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74189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ОРВИ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19,8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23369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Аллергические заболевания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13,3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15399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Кишечная колика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12,8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33438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Малая </a:t>
                      </a:r>
                      <a:r>
                        <a:rPr lang="ru-RU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гнойн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. </a:t>
                      </a:r>
                      <a:r>
                        <a:rPr lang="ru-RU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Хир-ия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54096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Кишечная колика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5809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Заболевания ЛОР-органов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40923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Заболевания ЦНС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54312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Заболевания ЖКТ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41927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Заболевания ЖКТ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7,9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56269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Инфекционные заболевания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7,8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60418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О.инфекцион.заб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-я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5,2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97235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ОРВИ с </a:t>
                      </a:r>
                      <a:r>
                        <a:rPr lang="ru-RU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абдом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. </a:t>
                      </a:r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Sd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3,3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686" marR="2686" marT="26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333382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61043442"/>
              </p:ext>
            </p:extLst>
          </p:nvPr>
        </p:nvGraphicFramePr>
        <p:xfrm>
          <a:off x="6785068" y="1923791"/>
          <a:ext cx="5190670" cy="458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032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КДЛ 2017 год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6EEB2F-843E-4D7D-9450-98CF8F43D797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17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037038066"/>
              </p:ext>
            </p:extLst>
          </p:nvPr>
        </p:nvGraphicFramePr>
        <p:xfrm>
          <a:off x="339635" y="1711324"/>
          <a:ext cx="6798144" cy="496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522077072"/>
              </p:ext>
            </p:extLst>
          </p:nvPr>
        </p:nvGraphicFramePr>
        <p:xfrm>
          <a:off x="7410734" y="2065336"/>
          <a:ext cx="4781266" cy="419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921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Сравнительная количественная оценка исследований ОЛД (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на 1-больн.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)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503F34-15D2-463A-B787-F0C58278AE8D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18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84911099"/>
              </p:ext>
            </p:extLst>
          </p:nvPr>
        </p:nvGraphicFramePr>
        <p:xfrm>
          <a:off x="403225" y="1784350"/>
          <a:ext cx="11353800" cy="493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66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Неонатальная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служба 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/>
            </a:r>
            <a:b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</a:b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Показатели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, характеризующие сложность контингента пролеченных больных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ОНН</a:t>
            </a:r>
            <a:b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</a:b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Удельный вес детей, переведенных в ОНН из ОИТР</a:t>
            </a:r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0A288B9-D213-4F7B-9C46-E4A1CAC22839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19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18219257"/>
              </p:ext>
            </p:extLst>
          </p:nvPr>
        </p:nvGraphicFramePr>
        <p:xfrm>
          <a:off x="0" y="1916857"/>
          <a:ext cx="11784840" cy="210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23858405"/>
              </p:ext>
            </p:extLst>
          </p:nvPr>
        </p:nvGraphicFramePr>
        <p:xfrm>
          <a:off x="176603" y="4023361"/>
          <a:ext cx="11431634" cy="243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926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Структура коечной мощности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85EDF1-B17A-40BF-B2EE-46D80131276C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2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7" name="Table 1993"/>
          <p:cNvGraphicFramePr/>
          <p:nvPr>
            <p:extLst>
              <p:ext uri="{D42A27DB-BD31-4B8C-83A1-F6EECF244321}">
                <p14:modId xmlns="" xmlns:p14="http://schemas.microsoft.com/office/powerpoint/2010/main" val="1705613431"/>
              </p:ext>
            </p:extLst>
          </p:nvPr>
        </p:nvGraphicFramePr>
        <p:xfrm>
          <a:off x="736566" y="2065519"/>
          <a:ext cx="10620545" cy="4319007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50800" dist="25400" dir="5400000" algn="ctr" rotWithShape="0">
                    <a:srgbClr val="000000">
                      <a:alpha val="30000"/>
                    </a:srgbClr>
                  </a:outerShdw>
                </a:effectLst>
                <a:tableStyleId>{FABFCF23-3B69-468F-B69F-88F6DE6A72F2}</a:tableStyleId>
              </a:tblPr>
              <a:tblGrid>
                <a:gridCol w="5127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8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6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86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8677">
                  <a:extLst>
                    <a:ext uri="{9D8B030D-6E8A-4147-A177-3AD203B41FA5}">
                      <a16:colId xmlns:a16="http://schemas.microsoft.com/office/drawing/2014/main" xmlns="" val="1911019696"/>
                    </a:ext>
                  </a:extLst>
                </a:gridCol>
              </a:tblGrid>
              <a:tr h="533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Педиатрическое отделение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Ортопедическое отделение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Отделение челюстно-лицевой хирургии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Отделение урологии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Онкология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Психоневрологическое отделение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Отделение патологии новорожденных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Отделение  недоношенных  новорожденных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Нейрохирургическое отделение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Хирургическое отделение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Травматологическое отделение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Medium" pitchFamily="2" charset="0"/>
                          <a:ea typeface="Roboto Medium" pitchFamily="2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Medium" pitchFamily="2" charset="0"/>
                          <a:ea typeface="Roboto Medium" pitchFamily="2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oboto Medium" pitchFamily="2" charset="0"/>
                          <a:ea typeface="Roboto Medium" pitchFamily="2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Medium" pitchFamily="2" charset="0"/>
                          <a:ea typeface="Roboto Medium" pitchFamily="2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oboto Medium" pitchFamily="2" charset="0"/>
                          <a:ea typeface="Roboto Medium" pitchFamily="2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Roboto Medium" pitchFamily="2" charset="0"/>
                          <a:ea typeface="Roboto Medium" pitchFamily="2" charset="0"/>
                          <a:cs typeface="Times New Roman" panose="02020603050405020304" pitchFamily="18" charset="0"/>
                        </a:rPr>
                        <a:t>405</a:t>
                      </a:r>
                      <a:endParaRPr lang="ru-RU" sz="1800" dirty="0">
                        <a:effectLst/>
                        <a:latin typeface="Roboto Medium" pitchFamily="2" charset="0"/>
                        <a:ea typeface="Roboto Medium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Количество детей с весом при рождении менее 1500 гр.</a:t>
            </a: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F6B844-A1B2-4BB5-833D-FA96E9E5ABCC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20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5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8108566"/>
              </p:ext>
            </p:extLst>
          </p:nvPr>
        </p:nvGraphicFramePr>
        <p:xfrm>
          <a:off x="176895" y="2065337"/>
          <a:ext cx="11580130" cy="401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533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Основные показатели работы реабилитационной койки ОПН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6D6C34-E7C2-4F6C-B314-5744ADA8DF7A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21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0375551"/>
              </p:ext>
            </p:extLst>
          </p:nvPr>
        </p:nvGraphicFramePr>
        <p:xfrm>
          <a:off x="1855125" y="2132605"/>
          <a:ext cx="8380697" cy="3492500"/>
        </p:xfrm>
        <a:graphic>
          <a:graphicData uri="http://schemas.openxmlformats.org/drawingml/2006/table">
            <a:tbl>
              <a:tblPr/>
              <a:tblGrid>
                <a:gridCol w="3776996">
                  <a:extLst>
                    <a:ext uri="{9D8B030D-6E8A-4147-A177-3AD203B41FA5}">
                      <a16:colId xmlns:a16="http://schemas.microsoft.com/office/drawing/2014/main" xmlns="" val="596623783"/>
                    </a:ext>
                  </a:extLst>
                </a:gridCol>
                <a:gridCol w="1533529">
                  <a:extLst>
                    <a:ext uri="{9D8B030D-6E8A-4147-A177-3AD203B41FA5}">
                      <a16:colId xmlns:a16="http://schemas.microsoft.com/office/drawing/2014/main" xmlns="" val="823947340"/>
                    </a:ext>
                  </a:extLst>
                </a:gridCol>
                <a:gridCol w="1535086">
                  <a:extLst>
                    <a:ext uri="{9D8B030D-6E8A-4147-A177-3AD203B41FA5}">
                      <a16:colId xmlns:a16="http://schemas.microsoft.com/office/drawing/2014/main" xmlns="" val="3353619997"/>
                    </a:ext>
                  </a:extLst>
                </a:gridCol>
                <a:gridCol w="1535086">
                  <a:extLst>
                    <a:ext uri="{9D8B030D-6E8A-4147-A177-3AD203B41FA5}">
                      <a16:colId xmlns:a16="http://schemas.microsoft.com/office/drawing/2014/main" xmlns="" val="3563901880"/>
                    </a:ext>
                  </a:extLst>
                </a:gridCol>
              </a:tblGrid>
              <a:tr h="349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2015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2016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2017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9213538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Выполнение плана к/дней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абс.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4647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4370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4313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254174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Выполнение плана к/дней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160,2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100,5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2073631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Средняя длительность пребывания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9668044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Среднее количество больных в день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2597902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Оборот койки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1460333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Занятость в койко-днях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309,8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291,3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287,5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9594385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Удельный вес сельских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37,1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3459945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Пользованных больных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9739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9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Поддержка грудного вскармливания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6D6C34-E7C2-4F6C-B314-5744ADA8DF7A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22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407164"/>
              </p:ext>
            </p:extLst>
          </p:nvPr>
        </p:nvGraphicFramePr>
        <p:xfrm>
          <a:off x="527050" y="1711325"/>
          <a:ext cx="1064693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5924">
                  <a:extLst>
                    <a:ext uri="{9D8B030D-6E8A-4147-A177-3AD203B41FA5}">
                      <a16:colId xmlns:a16="http://schemas.microsoft.com/office/drawing/2014/main" xmlns="" val="2224278401"/>
                    </a:ext>
                  </a:extLst>
                </a:gridCol>
                <a:gridCol w="1046922">
                  <a:extLst>
                    <a:ext uri="{9D8B030D-6E8A-4147-A177-3AD203B41FA5}">
                      <a16:colId xmlns:a16="http://schemas.microsoft.com/office/drawing/2014/main" xmlns="" val="2122236053"/>
                    </a:ext>
                  </a:extLst>
                </a:gridCol>
                <a:gridCol w="1126434">
                  <a:extLst>
                    <a:ext uri="{9D8B030D-6E8A-4147-A177-3AD203B41FA5}">
                      <a16:colId xmlns:a16="http://schemas.microsoft.com/office/drawing/2014/main" xmlns="" val="2855773777"/>
                    </a:ext>
                  </a:extLst>
                </a:gridCol>
                <a:gridCol w="1179444">
                  <a:extLst>
                    <a:ext uri="{9D8B030D-6E8A-4147-A177-3AD203B41FA5}">
                      <a16:colId xmlns:a16="http://schemas.microsoft.com/office/drawing/2014/main" xmlns="" val="76348759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xmlns="" val="3294987161"/>
                    </a:ext>
                  </a:extLst>
                </a:gridCol>
                <a:gridCol w="1166192">
                  <a:extLst>
                    <a:ext uri="{9D8B030D-6E8A-4147-A177-3AD203B41FA5}">
                      <a16:colId xmlns:a16="http://schemas.microsoft.com/office/drawing/2014/main" xmlns="" val="2642053162"/>
                    </a:ext>
                  </a:extLst>
                </a:gridCol>
                <a:gridCol w="996310">
                  <a:extLst>
                    <a:ext uri="{9D8B030D-6E8A-4147-A177-3AD203B41FA5}">
                      <a16:colId xmlns:a16="http://schemas.microsoft.com/office/drawing/2014/main" xmlns="" val="3261147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ОПН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2015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2016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218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 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абс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%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абс</a:t>
                      </a:r>
                      <a:endParaRPr lang="ru-RU" sz="1800" b="1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%</a:t>
                      </a:r>
                      <a:endParaRPr lang="ru-RU" sz="1800" b="1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абс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Поступило</a:t>
                      </a:r>
                      <a:r>
                        <a:rPr lang="en-US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на грудном </a:t>
                      </a:r>
                      <a:r>
                        <a:rPr lang="ru-RU" sz="1800" dirty="0" err="1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вскармл</a:t>
                      </a: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.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376</a:t>
                      </a:r>
                      <a:endParaRPr lang="ru-RU" sz="1800" b="1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55,7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393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54</a:t>
                      </a:r>
                      <a:endParaRPr lang="ru-RU" sz="1800" b="1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1853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Поступило</a:t>
                      </a:r>
                      <a:r>
                        <a:rPr lang="en-US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без грудного </a:t>
                      </a:r>
                      <a:r>
                        <a:rPr lang="ru-RU" sz="1800" dirty="0" err="1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вскармл</a:t>
                      </a: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.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299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44,3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336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46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786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Выписано: - на грудном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322</a:t>
                      </a:r>
                      <a:endParaRPr lang="ru-RU" sz="1800" b="1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47,7</a:t>
                      </a:r>
                      <a:endParaRPr lang="ru-RU" sz="1800" b="1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322</a:t>
                      </a:r>
                      <a:endParaRPr lang="ru-RU" sz="1800" b="1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44,1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9861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- смешанном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57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8,4</a:t>
                      </a:r>
                      <a:endParaRPr lang="ru-RU" sz="1800" b="1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72</a:t>
                      </a:r>
                      <a:endParaRPr lang="ru-RU" sz="1800" b="1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10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833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искусственном</a:t>
                      </a:r>
                      <a:endParaRPr lang="ru-RU" sz="1800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296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43,9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335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45,9</a:t>
                      </a:r>
                      <a:endParaRPr lang="ru-RU" sz="1800" b="1" dirty="0"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696663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6598190"/>
              </p:ext>
            </p:extLst>
          </p:nvPr>
        </p:nvGraphicFramePr>
        <p:xfrm>
          <a:off x="527050" y="4128284"/>
          <a:ext cx="10646932" cy="22339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12428">
                  <a:extLst>
                    <a:ext uri="{9D8B030D-6E8A-4147-A177-3AD203B41FA5}">
                      <a16:colId xmlns:a16="http://schemas.microsoft.com/office/drawing/2014/main" xmlns="" val="3294310183"/>
                    </a:ext>
                  </a:extLst>
                </a:gridCol>
                <a:gridCol w="2099212">
                  <a:extLst>
                    <a:ext uri="{9D8B030D-6E8A-4147-A177-3AD203B41FA5}">
                      <a16:colId xmlns:a16="http://schemas.microsoft.com/office/drawing/2014/main" xmlns="" val="4250135695"/>
                    </a:ext>
                  </a:extLst>
                </a:gridCol>
                <a:gridCol w="2317646">
                  <a:extLst>
                    <a:ext uri="{9D8B030D-6E8A-4147-A177-3AD203B41FA5}">
                      <a16:colId xmlns:a16="http://schemas.microsoft.com/office/drawing/2014/main" xmlns="" val="3658817467"/>
                    </a:ext>
                  </a:extLst>
                </a:gridCol>
                <a:gridCol w="2317646">
                  <a:extLst>
                    <a:ext uri="{9D8B030D-6E8A-4147-A177-3AD203B41FA5}">
                      <a16:colId xmlns:a16="http://schemas.microsoft.com/office/drawing/2014/main" xmlns="" val="1352903098"/>
                    </a:ext>
                  </a:extLst>
                </a:gridCol>
              </a:tblGrid>
              <a:tr h="327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 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ОВННД</a:t>
                      </a:r>
                      <a:endParaRPr lang="ru-RU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85480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Находились с матерями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b="1">
                          <a:latin typeface="Roboto Light" pitchFamily="2" charset="0"/>
                          <a:ea typeface="Roboto Light" pitchFamily="2" charset="0"/>
                        </a:rPr>
                        <a:t>294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302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536009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Среди них искусственное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116 – 39,4 %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127 – 42,0 %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116 – 40 %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22694382"/>
                  </a:ext>
                </a:extLst>
              </a:tr>
              <a:tr h="32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Среди них грудное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latin typeface="Roboto Light" pitchFamily="2" charset="0"/>
                          <a:ea typeface="Roboto Light" pitchFamily="2" charset="0"/>
                        </a:rPr>
                        <a:t>94 – 32,0 %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70 – 23,2 %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84 – 29 %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589908"/>
                  </a:ext>
                </a:extLst>
              </a:tr>
              <a:tr h="32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Среди них смешанное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latin typeface="Roboto Light" pitchFamily="2" charset="0"/>
                          <a:ea typeface="Roboto Light" pitchFamily="2" charset="0"/>
                        </a:rPr>
                        <a:t>84 – 28,6 %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105 – 34,8 %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90 – 31 %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90382717"/>
                  </a:ext>
                </a:extLst>
              </a:tr>
              <a:tr h="620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Грудное + смешанное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178 – 60,6 %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175 – 58.0 %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174 – 60,0 %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05065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75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Новые технологии диагностики  и лечения, внедренные  в ГУ «РДКБ» в 2017 г. 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6D6C34-E7C2-4F6C-B314-5744ADA8DF7A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23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071" y="1759215"/>
            <a:ext cx="4039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Диагностика: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микроскопия 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мочи на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акантоциты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моча 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на селективность белка;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антител к ТТГ-рецепторам, к ТГ, к ТПО;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С-пептида;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– Т3, ФСГ, ЛГ, пролактина, тестостерона,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эстрадиола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, прогестерона, ДГЭА- сульфата,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паратгормона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, АКТГ   ;      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определение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онкомаркеров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АФП, ХГЧ, </a:t>
            </a:r>
            <a:r>
              <a:rPr lang="en-US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NSE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протеина </a:t>
            </a:r>
            <a:r>
              <a:rPr lang="en-US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-100;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определение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остеокальцина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(диагностика остеопороза</a:t>
            </a: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4830" y="1759215"/>
            <a:ext cx="73311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Консервативное 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лечение: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Применение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откашливателя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у больных с нервно-мышечными заболеваниями.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Неинвазивная</a:t>
            </a: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вентиляция легких у больных в амбулаторных условиях.   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Методика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сублингвальной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АСИТ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Фламмэгис</a:t>
            </a:r>
            <a:r>
              <a:rPr lang="ru-RU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при болезни Крона, НЯК 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модификация местного лечения тяжелого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атопического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дерматита –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керамиды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+ топические стероиды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ранняя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вертикализация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 пациентов с ДЦП и при органических повреждениях ЦНС с помощью пара подиума,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новые техники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кинезитерапии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, ЛФК у пациентов с </a:t>
            </a:r>
            <a:r>
              <a:rPr lang="ru-RU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муковисцидозом</a:t>
            </a: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,  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методика реабилитации детей при посттравматических повреждениях нервов верхних конечностей.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ультразвуковая навигация в постановке венозных доступов </a:t>
            </a:r>
            <a:endParaRPr lang="ru-RU" sz="1400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Новые технологии диагностики  и лечения, внедренные  в ГУ «РДКБ» в 2017 г. 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6D6C34-E7C2-4F6C-B314-5744ADA8DF7A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24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866" y="2016101"/>
            <a:ext cx="110842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 Light" pitchFamily="2" charset="0"/>
                <a:ea typeface="Roboto Light" pitchFamily="2" charset="0"/>
              </a:rPr>
              <a:t>Оперативное лечение: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oboto Light" pitchFamily="2" charset="0"/>
                <a:ea typeface="Roboto Light" pitchFamily="2" charset="0"/>
              </a:rPr>
              <a:t>Лазерная коагуляция сетчатки глаз» у новорожденных  с </a:t>
            </a:r>
            <a:r>
              <a:rPr lang="ru-RU" dirty="0" err="1">
                <a:latin typeface="Roboto Light" pitchFamily="2" charset="0"/>
                <a:ea typeface="Roboto Light" pitchFamily="2" charset="0"/>
              </a:rPr>
              <a:t>панретинальной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dirty="0" err="1">
                <a:latin typeface="Roboto Light" pitchFamily="2" charset="0"/>
                <a:ea typeface="Roboto Light" pitchFamily="2" charset="0"/>
              </a:rPr>
              <a:t>ретинопатией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» в условиях ОИТР№2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Roboto Light" pitchFamily="2" charset="0"/>
                <a:ea typeface="Roboto Light" pitchFamily="2" charset="0"/>
              </a:rPr>
              <a:t>Везикоскопическое</a:t>
            </a:r>
            <a:r>
              <a:rPr lang="ru-RU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удаление конкремента мочевого пузыря.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Roboto Light" pitchFamily="2" charset="0"/>
                <a:ea typeface="Roboto Light" pitchFamily="2" charset="0"/>
              </a:rPr>
              <a:t>Лапароскопическое</a:t>
            </a:r>
            <a:r>
              <a:rPr lang="ru-RU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удаление влагалища при DSD.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</a:rPr>
              <a:t>Операция 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ASTRA при DSD.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</a:rPr>
              <a:t>Операция </a:t>
            </a:r>
            <a:r>
              <a:rPr lang="ru-RU" dirty="0" err="1">
                <a:latin typeface="Roboto Light" pitchFamily="2" charset="0"/>
                <a:ea typeface="Roboto Light" pitchFamily="2" charset="0"/>
              </a:rPr>
              <a:t>Pippi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dirty="0" err="1">
                <a:latin typeface="Roboto Light" pitchFamily="2" charset="0"/>
                <a:ea typeface="Roboto Light" pitchFamily="2" charset="0"/>
              </a:rPr>
              <a:t>Sali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 при </a:t>
            </a:r>
            <a:r>
              <a:rPr lang="ru-RU" dirty="0" err="1">
                <a:latin typeface="Roboto Light" pitchFamily="2" charset="0"/>
                <a:ea typeface="Roboto Light" pitchFamily="2" charset="0"/>
              </a:rPr>
              <a:t>клиторопластике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</a:rPr>
              <a:t>Операция 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PUM при DSD.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</a:rPr>
              <a:t>Операция </a:t>
            </a:r>
            <a:r>
              <a:rPr lang="ru-RU" dirty="0" err="1">
                <a:latin typeface="Roboto Light" pitchFamily="2" charset="0"/>
                <a:ea typeface="Roboto Light" pitchFamily="2" charset="0"/>
              </a:rPr>
              <a:t>R.Castro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 при </a:t>
            </a:r>
            <a:r>
              <a:rPr lang="ru-RU" dirty="0" err="1">
                <a:latin typeface="Roboto Light" pitchFamily="2" charset="0"/>
                <a:ea typeface="Roboto Light" pitchFamily="2" charset="0"/>
              </a:rPr>
              <a:t>афалии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</a:rPr>
              <a:t>Удаление 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матки, придатков при DSD c </a:t>
            </a:r>
            <a:r>
              <a:rPr lang="ru-RU" dirty="0" err="1">
                <a:latin typeface="Roboto Light" pitchFamily="2" charset="0"/>
                <a:ea typeface="Roboto Light" pitchFamily="2" charset="0"/>
              </a:rPr>
              <a:t>персистированием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dirty="0" err="1">
                <a:latin typeface="Roboto Light" pitchFamily="2" charset="0"/>
                <a:ea typeface="Roboto Light" pitchFamily="2" charset="0"/>
              </a:rPr>
              <a:t>мюлеровых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 протоков.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</a:rPr>
              <a:t>ТУР ранее введенного </a:t>
            </a:r>
            <a:r>
              <a:rPr lang="ru-RU" dirty="0" err="1" smtClean="0">
                <a:latin typeface="Roboto Light" pitchFamily="2" charset="0"/>
                <a:ea typeface="Roboto Light" pitchFamily="2" charset="0"/>
              </a:rPr>
              <a:t>эндоимпланта</a:t>
            </a:r>
            <a:r>
              <a:rPr lang="ru-RU" dirty="0" smtClean="0">
                <a:latin typeface="Roboto Light" pitchFamily="2" charset="0"/>
                <a:ea typeface="Roboto Light" pitchFamily="2" charset="0"/>
              </a:rPr>
              <a:t> при ПМР.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Roboto Light" pitchFamily="2" charset="0"/>
                <a:ea typeface="Roboto Light" pitchFamily="2" charset="0"/>
              </a:rPr>
              <a:t>Трансуретральное</a:t>
            </a:r>
            <a:r>
              <a:rPr lang="ru-RU" dirty="0" smtClean="0">
                <a:latin typeface="Roboto Light" pitchFamily="2" charset="0"/>
                <a:ea typeface="Roboto Light" pitchFamily="2" charset="0"/>
              </a:rPr>
              <a:t> удаление инородного тела мочевого пузыря (карандаш)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Roboto Light" pitchFamily="2" charset="0"/>
                <a:ea typeface="Roboto Light" pitchFamily="2" charset="0"/>
              </a:rPr>
              <a:t>внедрение </a:t>
            </a:r>
            <a:r>
              <a:rPr lang="ru-RU" dirty="0">
                <a:latin typeface="Roboto Light" pitchFamily="2" charset="0"/>
                <a:ea typeface="Roboto Light" pitchFamily="2" charset="0"/>
              </a:rPr>
              <a:t>операции МПФЛ при нестабильности надколенника.</a:t>
            </a:r>
          </a:p>
          <a:p>
            <a:r>
              <a:rPr lang="ru-RU" dirty="0">
                <a:latin typeface="Roboto Light" pitchFamily="2" charset="0"/>
                <a:ea typeface="Roboto Light" pitchFamily="2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5093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Социальная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служба</a:t>
            </a:r>
            <a:r>
              <a:rPr lang="ru-RU" altLang="ru-RU" b="1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/>
            </a:r>
            <a:br>
              <a:rPr lang="ru-RU" altLang="ru-RU" b="1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</a:br>
            <a:r>
              <a:rPr lang="ru-RU" altLang="ru-RU" sz="1800" b="1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Статистика поступления детей по социальным показаниям</a:t>
            </a:r>
            <a:endParaRPr lang="ru-RU" altLang="ru-RU" sz="1800" dirty="0" smtClean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64BB62-7CDF-4595-9D4D-17A74534CB2C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25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69901197"/>
              </p:ext>
            </p:extLst>
          </p:nvPr>
        </p:nvGraphicFramePr>
        <p:xfrm>
          <a:off x="6373813" y="2106613"/>
          <a:ext cx="54229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22507649"/>
              </p:ext>
            </p:extLst>
          </p:nvPr>
        </p:nvGraphicFramePr>
        <p:xfrm>
          <a:off x="268288" y="2027238"/>
          <a:ext cx="6105525" cy="424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590" name="TextBox 2"/>
          <p:cNvSpPr txBox="1">
            <a:spLocks noChangeArrowheads="1"/>
          </p:cNvSpPr>
          <p:nvPr/>
        </p:nvSpPr>
        <p:spPr bwMode="auto">
          <a:xfrm>
            <a:off x="2432050" y="1658938"/>
            <a:ext cx="177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Отказные дети</a:t>
            </a:r>
          </a:p>
        </p:txBody>
      </p:sp>
    </p:spTree>
    <p:extLst>
      <p:ext uri="{BB962C8B-B14F-4D97-AF65-F5344CB8AC3E}">
        <p14:creationId xmlns="" xmlns:p14="http://schemas.microsoft.com/office/powerpoint/2010/main" val="11651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Оказание помощи детям, направленным по факту жестокого обращения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363EBD-AB9E-4C40-B020-0BEF94933522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26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68953994"/>
              </p:ext>
            </p:extLst>
          </p:nvPr>
        </p:nvGraphicFramePr>
        <p:xfrm>
          <a:off x="176213" y="1501776"/>
          <a:ext cx="11931650" cy="207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68422983"/>
              </p:ext>
            </p:extLst>
          </p:nvPr>
        </p:nvGraphicFramePr>
        <p:xfrm>
          <a:off x="527050" y="4086978"/>
          <a:ext cx="11456403" cy="265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46116" y="3902312"/>
            <a:ext cx="8935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Динамика обратившихся с алкогольной /наркотической интоксикацией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19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числа проведенных телемедицинских консультаций в 2015 – 2017г.г. </a:t>
            </a: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BC9FBB-6C0B-4963-9BBF-3056EC61F340}" type="slidenum">
              <a:rPr lang="en-US" altLang="ru-RU">
                <a:solidFill>
                  <a:schemeClr val="bg1"/>
                </a:solidFill>
                <a:latin typeface="Roboto Light" panose="020B0604020202020204" charset="0"/>
              </a:rPr>
              <a:pPr/>
              <a:t>27</a:t>
            </a:fld>
            <a:endParaRPr lang="en-US" altLang="ru-RU">
              <a:solidFill>
                <a:schemeClr val="bg1"/>
              </a:solidFill>
              <a:latin typeface="Roboto Light" panose="020B060402020202020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376198"/>
              </p:ext>
            </p:extLst>
          </p:nvPr>
        </p:nvGraphicFramePr>
        <p:xfrm>
          <a:off x="7560435" y="3455211"/>
          <a:ext cx="4196590" cy="1219200"/>
        </p:xfrm>
        <a:graphic>
          <a:graphicData uri="http://schemas.openxmlformats.org/drawingml/2006/table">
            <a:tbl>
              <a:tblPr/>
              <a:tblGrid>
                <a:gridCol w="822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6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5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ФМУ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РДКБ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2015г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2016г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262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2017г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174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617821225"/>
              </p:ext>
            </p:extLst>
          </p:nvPr>
        </p:nvGraphicFramePr>
        <p:xfrm>
          <a:off x="147102" y="1853139"/>
          <a:ext cx="6948875" cy="432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252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телемедицинских консультаций в 2015 – 2017г.г. </a:t>
            </a: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BC9FBB-6C0B-4963-9BBF-3056EC61F340}" type="slidenum">
              <a:rPr lang="en-US" altLang="ru-RU">
                <a:solidFill>
                  <a:schemeClr val="bg1"/>
                </a:solidFill>
                <a:latin typeface="Roboto Light" panose="020B0604020202020204" charset="0"/>
              </a:rPr>
              <a:pPr/>
              <a:t>28</a:t>
            </a:fld>
            <a:endParaRPr lang="en-US" altLang="ru-RU">
              <a:solidFill>
                <a:schemeClr val="bg1"/>
              </a:solidFill>
              <a:latin typeface="Roboto Light" panose="020B060402020202020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05567278"/>
              </p:ext>
            </p:extLst>
          </p:nvPr>
        </p:nvGraphicFramePr>
        <p:xfrm>
          <a:off x="210953" y="2349691"/>
          <a:ext cx="6296025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32046797"/>
              </p:ext>
            </p:extLst>
          </p:nvPr>
        </p:nvGraphicFramePr>
        <p:xfrm>
          <a:off x="6506978" y="2420008"/>
          <a:ext cx="55446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465054" y="1899596"/>
            <a:ext cx="5628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Динамика числа проведенных </a:t>
            </a:r>
            <a:r>
              <a:rPr lang="ru-RU" altLang="ru-RU" b="1" dirty="0" err="1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видеоконсультаций</a:t>
            </a:r>
            <a:endParaRPr lang="ru-RU" altLang="ru-RU" b="1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2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BC9FBB-6C0B-4963-9BBF-3056EC61F340}" type="slidenum">
              <a:rPr lang="en-US" altLang="ru-RU">
                <a:solidFill>
                  <a:schemeClr val="bg1"/>
                </a:solidFill>
                <a:latin typeface="Roboto Light" panose="020B0604020202020204" charset="0"/>
              </a:rPr>
              <a:pPr/>
              <a:t>29</a:t>
            </a:fld>
            <a:endParaRPr lang="en-US" altLang="ru-RU">
              <a:solidFill>
                <a:schemeClr val="bg1"/>
              </a:solidFill>
              <a:latin typeface="Roboto Light" panose="020B060402020202020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5586551"/>
              </p:ext>
            </p:extLst>
          </p:nvPr>
        </p:nvGraphicFramePr>
        <p:xfrm>
          <a:off x="527050" y="2466699"/>
          <a:ext cx="5833993" cy="3785616"/>
        </p:xfrm>
        <a:graphic>
          <a:graphicData uri="http://schemas.openxmlformats.org/drawingml/2006/table">
            <a:tbl>
              <a:tblPr/>
              <a:tblGrid>
                <a:gridCol w="3411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0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1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2016г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2017г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Общее число обращений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35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>
                          <a:latin typeface="Roboto Light" pitchFamily="2" charset="0"/>
                          <a:ea typeface="Roboto Light" pitchFamily="2" charset="0"/>
                        </a:rPr>
                        <a:t>34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Благодарности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5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3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Несоблюдение норм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медицинской этики</a:t>
                      </a:r>
                      <a:endParaRPr lang="ru-RU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latin typeface="Roboto Light" pitchFamily="2" charset="0"/>
                          <a:ea typeface="Roboto Light" pitchFamily="2" charset="0"/>
                        </a:rPr>
                        <a:t>3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5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Оформление </a:t>
                      </a:r>
                      <a:r>
                        <a:rPr lang="ru-RU" b="1" dirty="0" err="1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меддокументации</a:t>
                      </a:r>
                      <a:endParaRPr lang="ru-RU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3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2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Организация медпомощи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8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14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Качество оказания медицинской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помощи</a:t>
                      </a:r>
                      <a:endParaRPr lang="ru-RU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15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9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Немедицинские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вопросы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1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1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</a:rPr>
                        <a:t>Всего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30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Roboto Light" pitchFamily="2" charset="0"/>
                          <a:ea typeface="Roboto Light" pitchFamily="2" charset="0"/>
                        </a:rPr>
                        <a:t>31</a:t>
                      </a:r>
                      <a:endParaRPr lang="ru-RU" b="1" dirty="0">
                        <a:latin typeface="Roboto Light" pitchFamily="2" charset="0"/>
                        <a:ea typeface="Roboto Light" pitchFamily="2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5231777"/>
              </p:ext>
            </p:extLst>
          </p:nvPr>
        </p:nvGraphicFramePr>
        <p:xfrm>
          <a:off x="6745358" y="2466699"/>
          <a:ext cx="5291585" cy="3785617"/>
        </p:xfrm>
        <a:graphic>
          <a:graphicData uri="http://schemas.openxmlformats.org/drawingml/2006/table">
            <a:tbl>
              <a:tblPr/>
              <a:tblGrid>
                <a:gridCol w="3316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7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7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2016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2017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Экспертиза временной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 нетрудоспособности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664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674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Направление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на  МСЭК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11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12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0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Закупка и применение препаратов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181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170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ВМП ФБ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227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167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ВМП ОМС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233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252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Всего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Roboto Light" pitchFamily="2" charset="0"/>
                        <a:ea typeface="Roboto Light" pitchFamily="2" charset="0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1316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Roboto Light" pitchFamily="2" charset="0"/>
                          <a:ea typeface="Roboto Light" pitchFamily="2" charset="0"/>
                          <a:cs typeface="Times New Roman"/>
                        </a:rPr>
                        <a:t>1275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8705" y="1879360"/>
            <a:ext cx="553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Roboto Light" pitchFamily="2" charset="0"/>
                <a:ea typeface="Roboto Light" pitchFamily="2" charset="0"/>
              </a:rPr>
              <a:t>Динамика числа и структуры обращений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43150" y="18892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Тематика заседаний врачебной </a:t>
            </a:r>
            <a:r>
              <a:rPr lang="ru-RU" altLang="ru-RU" b="1" dirty="0" smtClean="0"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комиссии</a:t>
            </a:r>
            <a:endParaRPr lang="ru-RU" altLang="ru-RU" b="1" dirty="0">
              <a:latin typeface="Roboto Light" pitchFamily="2" charset="0"/>
              <a:ea typeface="Roboto Ligh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4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Работа профильной койки РДКБ за 2017 год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0B6F92-50AA-4520-A35E-BE5939381352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3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48375755"/>
              </p:ext>
            </p:extLst>
          </p:nvPr>
        </p:nvGraphicFramePr>
        <p:xfrm>
          <a:off x="183253" y="1563757"/>
          <a:ext cx="11461060" cy="529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527050" y="1008062"/>
            <a:ext cx="11229975" cy="338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itchFamily="2" charset="0"/>
                <a:ea typeface="Roboto Light" pitchFamily="2" charset="0"/>
                <a:cs typeface="Roboto Light" pitchFamily="2" charset="0"/>
              </a:rPr>
              <a:t>факт. функция койки</a:t>
            </a:r>
            <a:endParaRPr lang="en-US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8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/>
          <p:cNvSpPr/>
          <p:nvPr/>
        </p:nvSpPr>
        <p:spPr>
          <a:xfrm>
            <a:off x="6428496" y="4323694"/>
            <a:ext cx="5598954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779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BC9FBB-6C0B-4963-9BBF-3056EC61F340}" type="slidenum">
              <a:rPr lang="en-US" altLang="ru-RU">
                <a:solidFill>
                  <a:schemeClr val="bg1"/>
                </a:solidFill>
                <a:latin typeface="Roboto Light" panose="020B0604020202020204" charset="0"/>
              </a:rPr>
              <a:pPr/>
              <a:t>30</a:t>
            </a:fld>
            <a:endParaRPr lang="en-US" altLang="ru-RU">
              <a:solidFill>
                <a:schemeClr val="bg1"/>
              </a:solidFill>
              <a:latin typeface="Roboto Light" panose="020B0604020202020204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619816" y="2283922"/>
            <a:ext cx="3766344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475290" y="2283922"/>
            <a:ext cx="3579813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784" name="Rectangle 28"/>
          <p:cNvSpPr>
            <a:spLocks noChangeArrowheads="1"/>
          </p:cNvSpPr>
          <p:nvPr/>
        </p:nvSpPr>
        <p:spPr bwMode="auto">
          <a:xfrm>
            <a:off x="1546915" y="2737639"/>
            <a:ext cx="313091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400" b="1" dirty="0">
                <a:latin typeface="Roboto Light" panose="020B0604020202020204" charset="0"/>
                <a:cs typeface="Roboto Light" panose="020B0604020202020204" charset="0"/>
              </a:rPr>
              <a:t>Исполнена Программа </a:t>
            </a:r>
            <a:r>
              <a:rPr lang="ru-RU" altLang="ru-RU" sz="1400" b="1" dirty="0" err="1" smtClean="0">
                <a:latin typeface="Roboto Light" panose="020B0604020202020204" charset="0"/>
                <a:cs typeface="Roboto Light" panose="020B0604020202020204" charset="0"/>
              </a:rPr>
              <a:t>гос</a:t>
            </a:r>
            <a:r>
              <a:rPr lang="en-US" altLang="ru-RU" sz="1400" b="1" dirty="0">
                <a:latin typeface="Roboto Light" panose="020B0604020202020204" charset="0"/>
                <a:cs typeface="Roboto Light" panose="020B0604020202020204" charset="0"/>
              </a:rPr>
              <a:t>.</a:t>
            </a: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 </a:t>
            </a:r>
            <a:r>
              <a:rPr lang="ru-RU" altLang="ru-RU" sz="1400" b="1" dirty="0">
                <a:latin typeface="Roboto Light" panose="020B0604020202020204" charset="0"/>
                <a:cs typeface="Roboto Light" panose="020B0604020202020204" charset="0"/>
              </a:rPr>
              <a:t>гарантий </a:t>
            </a: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оказания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спец</a:t>
            </a:r>
            <a:r>
              <a:rPr lang="en-US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. </a:t>
            </a:r>
            <a:r>
              <a:rPr lang="ru-RU" altLang="ru-RU" sz="1400" b="1" dirty="0">
                <a:latin typeface="Roboto Light" panose="020B0604020202020204" charset="0"/>
                <a:cs typeface="Roboto Light" panose="020B0604020202020204" charset="0"/>
              </a:rPr>
              <a:t>м</a:t>
            </a: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ед</a:t>
            </a:r>
            <a:r>
              <a:rPr lang="en-US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.</a:t>
            </a: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 помощи</a:t>
            </a:r>
          </a:p>
        </p:txBody>
      </p:sp>
      <p:sp>
        <p:nvSpPr>
          <p:cNvPr id="75786" name="Rectangle 28"/>
          <p:cNvSpPr>
            <a:spLocks noChangeArrowheads="1"/>
          </p:cNvSpPr>
          <p:nvPr/>
        </p:nvSpPr>
        <p:spPr bwMode="auto">
          <a:xfrm>
            <a:off x="5492878" y="2447435"/>
            <a:ext cx="245268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400" b="1" dirty="0">
                <a:latin typeface="Roboto Light" panose="020B0604020202020204" charset="0"/>
                <a:cs typeface="Roboto Light" panose="020B0604020202020204" charset="0"/>
              </a:rPr>
              <a:t>Исполнен план по оказанию ВТМП на 100 % по всем источникам финансирования</a:t>
            </a:r>
            <a:endParaRPr lang="en-US" altLang="ru-RU" sz="1400" b="1" dirty="0">
              <a:solidFill>
                <a:srgbClr val="7F7F7F"/>
              </a:solidFill>
              <a:latin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75788" name="Rectangle 28"/>
          <p:cNvSpPr>
            <a:spLocks noChangeArrowheads="1"/>
          </p:cNvSpPr>
          <p:nvPr/>
        </p:nvSpPr>
        <p:spPr bwMode="auto">
          <a:xfrm>
            <a:off x="7329833" y="4611219"/>
            <a:ext cx="416204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Снижение </a:t>
            </a:r>
            <a:r>
              <a:rPr lang="ru-RU" altLang="ru-RU" sz="1400" b="1" dirty="0">
                <a:latin typeface="Roboto Light" panose="020B0604020202020204" charset="0"/>
                <a:cs typeface="Roboto Light" panose="020B0604020202020204" charset="0"/>
              </a:rPr>
              <a:t>средняя длительность пребывания больного на </a:t>
            </a: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койке</a:t>
            </a:r>
            <a:r>
              <a:rPr lang="en-US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 – 11,7 </a:t>
            </a: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к/д</a:t>
            </a:r>
            <a:endParaRPr lang="en-US" altLang="ru-RU" sz="1400" b="1" dirty="0">
              <a:solidFill>
                <a:srgbClr val="7F7F7F"/>
              </a:solidFill>
              <a:latin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8" name="Freeform 181"/>
          <p:cNvSpPr>
            <a:spLocks noEditPoints="1"/>
          </p:cNvSpPr>
          <p:nvPr/>
        </p:nvSpPr>
        <p:spPr bwMode="auto">
          <a:xfrm>
            <a:off x="4837240" y="2785572"/>
            <a:ext cx="431800" cy="431800"/>
          </a:xfrm>
          <a:custGeom>
            <a:avLst/>
            <a:gdLst>
              <a:gd name="T0" fmla="*/ 168 w 185"/>
              <a:gd name="T1" fmla="*/ 0 h 186"/>
              <a:gd name="T2" fmla="*/ 16 w 185"/>
              <a:gd name="T3" fmla="*/ 0 h 186"/>
              <a:gd name="T4" fmla="*/ 0 w 185"/>
              <a:gd name="T5" fmla="*/ 17 h 186"/>
              <a:gd name="T6" fmla="*/ 0 w 185"/>
              <a:gd name="T7" fmla="*/ 144 h 186"/>
              <a:gd name="T8" fmla="*/ 16 w 185"/>
              <a:gd name="T9" fmla="*/ 161 h 186"/>
              <a:gd name="T10" fmla="*/ 75 w 185"/>
              <a:gd name="T11" fmla="*/ 161 h 186"/>
              <a:gd name="T12" fmla="*/ 75 w 185"/>
              <a:gd name="T13" fmla="*/ 177 h 186"/>
              <a:gd name="T14" fmla="*/ 63 w 185"/>
              <a:gd name="T15" fmla="*/ 177 h 186"/>
              <a:gd name="T16" fmla="*/ 59 w 185"/>
              <a:gd name="T17" fmla="*/ 182 h 186"/>
              <a:gd name="T18" fmla="*/ 63 w 185"/>
              <a:gd name="T19" fmla="*/ 186 h 186"/>
              <a:gd name="T20" fmla="*/ 122 w 185"/>
              <a:gd name="T21" fmla="*/ 186 h 186"/>
              <a:gd name="T22" fmla="*/ 126 w 185"/>
              <a:gd name="T23" fmla="*/ 182 h 186"/>
              <a:gd name="T24" fmla="*/ 122 w 185"/>
              <a:gd name="T25" fmla="*/ 177 h 186"/>
              <a:gd name="T26" fmla="*/ 109 w 185"/>
              <a:gd name="T27" fmla="*/ 177 h 186"/>
              <a:gd name="T28" fmla="*/ 109 w 185"/>
              <a:gd name="T29" fmla="*/ 161 h 186"/>
              <a:gd name="T30" fmla="*/ 168 w 185"/>
              <a:gd name="T31" fmla="*/ 161 h 186"/>
              <a:gd name="T32" fmla="*/ 185 w 185"/>
              <a:gd name="T33" fmla="*/ 144 h 186"/>
              <a:gd name="T34" fmla="*/ 185 w 185"/>
              <a:gd name="T35" fmla="*/ 17 h 186"/>
              <a:gd name="T36" fmla="*/ 168 w 185"/>
              <a:gd name="T37" fmla="*/ 0 h 186"/>
              <a:gd name="T38" fmla="*/ 101 w 185"/>
              <a:gd name="T39" fmla="*/ 177 h 186"/>
              <a:gd name="T40" fmla="*/ 84 w 185"/>
              <a:gd name="T41" fmla="*/ 177 h 186"/>
              <a:gd name="T42" fmla="*/ 84 w 185"/>
              <a:gd name="T43" fmla="*/ 161 h 186"/>
              <a:gd name="T44" fmla="*/ 101 w 185"/>
              <a:gd name="T45" fmla="*/ 161 h 186"/>
              <a:gd name="T46" fmla="*/ 101 w 185"/>
              <a:gd name="T47" fmla="*/ 177 h 186"/>
              <a:gd name="T48" fmla="*/ 177 w 185"/>
              <a:gd name="T49" fmla="*/ 144 h 186"/>
              <a:gd name="T50" fmla="*/ 168 w 185"/>
              <a:gd name="T51" fmla="*/ 152 h 186"/>
              <a:gd name="T52" fmla="*/ 16 w 185"/>
              <a:gd name="T53" fmla="*/ 152 h 186"/>
              <a:gd name="T54" fmla="*/ 8 w 185"/>
              <a:gd name="T55" fmla="*/ 144 h 186"/>
              <a:gd name="T56" fmla="*/ 8 w 185"/>
              <a:gd name="T57" fmla="*/ 135 h 186"/>
              <a:gd name="T58" fmla="*/ 177 w 185"/>
              <a:gd name="T59" fmla="*/ 135 h 186"/>
              <a:gd name="T60" fmla="*/ 177 w 185"/>
              <a:gd name="T61" fmla="*/ 144 h 186"/>
              <a:gd name="T62" fmla="*/ 177 w 185"/>
              <a:gd name="T63" fmla="*/ 127 h 186"/>
              <a:gd name="T64" fmla="*/ 8 w 185"/>
              <a:gd name="T65" fmla="*/ 127 h 186"/>
              <a:gd name="T66" fmla="*/ 8 w 185"/>
              <a:gd name="T67" fmla="*/ 17 h 186"/>
              <a:gd name="T68" fmla="*/ 16 w 185"/>
              <a:gd name="T69" fmla="*/ 9 h 186"/>
              <a:gd name="T70" fmla="*/ 168 w 185"/>
              <a:gd name="T71" fmla="*/ 9 h 186"/>
              <a:gd name="T72" fmla="*/ 177 w 185"/>
              <a:gd name="T73" fmla="*/ 17 h 186"/>
              <a:gd name="T74" fmla="*/ 177 w 185"/>
              <a:gd name="T75" fmla="*/ 12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5" h="186">
                <a:moveTo>
                  <a:pt x="16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1"/>
                  <a:pt x="16" y="161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0" y="177"/>
                  <a:pt x="59" y="179"/>
                  <a:pt x="59" y="182"/>
                </a:cubicBezTo>
                <a:cubicBezTo>
                  <a:pt x="59" y="184"/>
                  <a:pt x="60" y="186"/>
                  <a:pt x="63" y="186"/>
                </a:cubicBezTo>
                <a:cubicBezTo>
                  <a:pt x="122" y="186"/>
                  <a:pt x="122" y="186"/>
                  <a:pt x="122" y="186"/>
                </a:cubicBezTo>
                <a:cubicBezTo>
                  <a:pt x="124" y="186"/>
                  <a:pt x="126" y="184"/>
                  <a:pt x="126" y="182"/>
                </a:cubicBezTo>
                <a:cubicBezTo>
                  <a:pt x="126" y="179"/>
                  <a:pt x="124" y="177"/>
                  <a:pt x="122" y="177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09" y="161"/>
                  <a:pt x="109" y="161"/>
                  <a:pt x="109" y="161"/>
                </a:cubicBezTo>
                <a:cubicBezTo>
                  <a:pt x="168" y="161"/>
                  <a:pt x="168" y="161"/>
                  <a:pt x="168" y="161"/>
                </a:cubicBezTo>
                <a:cubicBezTo>
                  <a:pt x="178" y="161"/>
                  <a:pt x="185" y="153"/>
                  <a:pt x="185" y="144"/>
                </a:cubicBezTo>
                <a:cubicBezTo>
                  <a:pt x="185" y="17"/>
                  <a:pt x="185" y="17"/>
                  <a:pt x="185" y="17"/>
                </a:cubicBezTo>
                <a:cubicBezTo>
                  <a:pt x="185" y="8"/>
                  <a:pt x="178" y="0"/>
                  <a:pt x="168" y="0"/>
                </a:cubicBezTo>
                <a:close/>
                <a:moveTo>
                  <a:pt x="101" y="177"/>
                </a:moveTo>
                <a:cubicBezTo>
                  <a:pt x="84" y="177"/>
                  <a:pt x="84" y="177"/>
                  <a:pt x="84" y="177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101" y="161"/>
                  <a:pt x="101" y="161"/>
                  <a:pt x="101" y="161"/>
                </a:cubicBezTo>
                <a:lnTo>
                  <a:pt x="101" y="177"/>
                </a:lnTo>
                <a:close/>
                <a:moveTo>
                  <a:pt x="177" y="144"/>
                </a:moveTo>
                <a:cubicBezTo>
                  <a:pt x="177" y="148"/>
                  <a:pt x="173" y="152"/>
                  <a:pt x="168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135"/>
                  <a:pt x="8" y="135"/>
                  <a:pt x="8" y="135"/>
                </a:cubicBezTo>
                <a:cubicBezTo>
                  <a:pt x="177" y="135"/>
                  <a:pt x="177" y="135"/>
                  <a:pt x="177" y="135"/>
                </a:cubicBezTo>
                <a:lnTo>
                  <a:pt x="177" y="144"/>
                </a:lnTo>
                <a:close/>
                <a:moveTo>
                  <a:pt x="177" y="127"/>
                </a:moveTo>
                <a:cubicBezTo>
                  <a:pt x="8" y="127"/>
                  <a:pt x="8" y="127"/>
                  <a:pt x="8" y="12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3"/>
                  <a:pt x="12" y="9"/>
                  <a:pt x="16" y="9"/>
                </a:cubicBezTo>
                <a:cubicBezTo>
                  <a:pt x="168" y="9"/>
                  <a:pt x="168" y="9"/>
                  <a:pt x="168" y="9"/>
                </a:cubicBezTo>
                <a:cubicBezTo>
                  <a:pt x="173" y="9"/>
                  <a:pt x="177" y="13"/>
                  <a:pt x="177" y="17"/>
                </a:cubicBezTo>
                <a:lnTo>
                  <a:pt x="177" y="1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0" name="Freeform 63"/>
          <p:cNvSpPr>
            <a:spLocks noEditPoints="1"/>
          </p:cNvSpPr>
          <p:nvPr/>
        </p:nvSpPr>
        <p:spPr bwMode="auto">
          <a:xfrm>
            <a:off x="6654087" y="4652650"/>
            <a:ext cx="431800" cy="431800"/>
          </a:xfrm>
          <a:custGeom>
            <a:avLst/>
            <a:gdLst>
              <a:gd name="T0" fmla="*/ 34 w 185"/>
              <a:gd name="T1" fmla="*/ 59 h 185"/>
              <a:gd name="T2" fmla="*/ 41 w 185"/>
              <a:gd name="T3" fmla="*/ 63 h 185"/>
              <a:gd name="T4" fmla="*/ 63 w 185"/>
              <a:gd name="T5" fmla="*/ 143 h 185"/>
              <a:gd name="T6" fmla="*/ 59 w 185"/>
              <a:gd name="T7" fmla="*/ 151 h 185"/>
              <a:gd name="T8" fmla="*/ 63 w 185"/>
              <a:gd name="T9" fmla="*/ 143 h 185"/>
              <a:gd name="T10" fmla="*/ 57 w 185"/>
              <a:gd name="T11" fmla="*/ 40 h 185"/>
              <a:gd name="T12" fmla="*/ 64 w 185"/>
              <a:gd name="T13" fmla="*/ 35 h 185"/>
              <a:gd name="T14" fmla="*/ 122 w 185"/>
              <a:gd name="T15" fmla="*/ 41 h 185"/>
              <a:gd name="T16" fmla="*/ 126 w 185"/>
              <a:gd name="T17" fmla="*/ 34 h 185"/>
              <a:gd name="T18" fmla="*/ 122 w 185"/>
              <a:gd name="T19" fmla="*/ 41 h 185"/>
              <a:gd name="T20" fmla="*/ 34 w 185"/>
              <a:gd name="T21" fmla="*/ 126 h 185"/>
              <a:gd name="T22" fmla="*/ 41 w 185"/>
              <a:gd name="T23" fmla="*/ 122 h 185"/>
              <a:gd name="T24" fmla="*/ 29 w 185"/>
              <a:gd name="T25" fmla="*/ 88 h 185"/>
              <a:gd name="T26" fmla="*/ 29 w 185"/>
              <a:gd name="T27" fmla="*/ 97 h 185"/>
              <a:gd name="T28" fmla="*/ 29 w 185"/>
              <a:gd name="T29" fmla="*/ 88 h 185"/>
              <a:gd name="T30" fmla="*/ 144 w 185"/>
              <a:gd name="T31" fmla="*/ 122 h 185"/>
              <a:gd name="T32" fmla="*/ 151 w 185"/>
              <a:gd name="T33" fmla="*/ 126 h 185"/>
              <a:gd name="T34" fmla="*/ 145 w 185"/>
              <a:gd name="T35" fmla="*/ 57 h 185"/>
              <a:gd name="T36" fmla="*/ 149 w 185"/>
              <a:gd name="T37" fmla="*/ 64 h 185"/>
              <a:gd name="T38" fmla="*/ 145 w 185"/>
              <a:gd name="T39" fmla="*/ 57 h 185"/>
              <a:gd name="T40" fmla="*/ 151 w 185"/>
              <a:gd name="T41" fmla="*/ 92 h 185"/>
              <a:gd name="T42" fmla="*/ 160 w 185"/>
              <a:gd name="T43" fmla="*/ 92 h 185"/>
              <a:gd name="T44" fmla="*/ 92 w 185"/>
              <a:gd name="T45" fmla="*/ 0 h 185"/>
              <a:gd name="T46" fmla="*/ 92 w 185"/>
              <a:gd name="T47" fmla="*/ 185 h 185"/>
              <a:gd name="T48" fmla="*/ 92 w 185"/>
              <a:gd name="T49" fmla="*/ 0 h 185"/>
              <a:gd name="T50" fmla="*/ 8 w 185"/>
              <a:gd name="T51" fmla="*/ 92 h 185"/>
              <a:gd name="T52" fmla="*/ 177 w 185"/>
              <a:gd name="T53" fmla="*/ 92 h 185"/>
              <a:gd name="T54" fmla="*/ 130 w 185"/>
              <a:gd name="T55" fmla="*/ 88 h 185"/>
              <a:gd name="T56" fmla="*/ 97 w 185"/>
              <a:gd name="T57" fmla="*/ 76 h 185"/>
              <a:gd name="T58" fmla="*/ 92 w 185"/>
              <a:gd name="T59" fmla="*/ 25 h 185"/>
              <a:gd name="T60" fmla="*/ 88 w 185"/>
              <a:gd name="T61" fmla="*/ 76 h 185"/>
              <a:gd name="T62" fmla="*/ 92 w 185"/>
              <a:gd name="T63" fmla="*/ 109 h 185"/>
              <a:gd name="T64" fmla="*/ 130 w 185"/>
              <a:gd name="T65" fmla="*/ 97 h 185"/>
              <a:gd name="T66" fmla="*/ 130 w 185"/>
              <a:gd name="T67" fmla="*/ 88 h 185"/>
              <a:gd name="T68" fmla="*/ 84 w 185"/>
              <a:gd name="T69" fmla="*/ 92 h 185"/>
              <a:gd name="T70" fmla="*/ 101 w 185"/>
              <a:gd name="T71" fmla="*/ 92 h 185"/>
              <a:gd name="T72" fmla="*/ 122 w 185"/>
              <a:gd name="T73" fmla="*/ 143 h 185"/>
              <a:gd name="T74" fmla="*/ 126 w 185"/>
              <a:gd name="T75" fmla="*/ 151 h 185"/>
              <a:gd name="T76" fmla="*/ 122 w 185"/>
              <a:gd name="T77" fmla="*/ 143 h 185"/>
              <a:gd name="T78" fmla="*/ 88 w 185"/>
              <a:gd name="T79" fmla="*/ 156 h 185"/>
              <a:gd name="T80" fmla="*/ 97 w 185"/>
              <a:gd name="T81" fmla="*/ 15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5" h="185">
                <a:moveTo>
                  <a:pt x="40" y="57"/>
                </a:moveTo>
                <a:cubicBezTo>
                  <a:pt x="38" y="56"/>
                  <a:pt x="35" y="57"/>
                  <a:pt x="34" y="59"/>
                </a:cubicBezTo>
                <a:cubicBezTo>
                  <a:pt x="33" y="61"/>
                  <a:pt x="33" y="63"/>
                  <a:pt x="35" y="64"/>
                </a:cubicBezTo>
                <a:cubicBezTo>
                  <a:pt x="37" y="66"/>
                  <a:pt x="40" y="65"/>
                  <a:pt x="41" y="63"/>
                </a:cubicBezTo>
                <a:cubicBezTo>
                  <a:pt x="42" y="61"/>
                  <a:pt x="42" y="58"/>
                  <a:pt x="40" y="57"/>
                </a:cubicBezTo>
                <a:close/>
                <a:moveTo>
                  <a:pt x="63" y="143"/>
                </a:moveTo>
                <a:cubicBezTo>
                  <a:pt x="61" y="142"/>
                  <a:pt x="58" y="143"/>
                  <a:pt x="57" y="145"/>
                </a:cubicBezTo>
                <a:cubicBezTo>
                  <a:pt x="56" y="147"/>
                  <a:pt x="57" y="150"/>
                  <a:pt x="59" y="151"/>
                </a:cubicBezTo>
                <a:cubicBezTo>
                  <a:pt x="61" y="152"/>
                  <a:pt x="63" y="151"/>
                  <a:pt x="64" y="149"/>
                </a:cubicBezTo>
                <a:cubicBezTo>
                  <a:pt x="66" y="147"/>
                  <a:pt x="65" y="145"/>
                  <a:pt x="63" y="143"/>
                </a:cubicBezTo>
                <a:close/>
                <a:moveTo>
                  <a:pt x="59" y="34"/>
                </a:moveTo>
                <a:cubicBezTo>
                  <a:pt x="57" y="35"/>
                  <a:pt x="56" y="38"/>
                  <a:pt x="57" y="40"/>
                </a:cubicBezTo>
                <a:cubicBezTo>
                  <a:pt x="58" y="42"/>
                  <a:pt x="61" y="42"/>
                  <a:pt x="63" y="41"/>
                </a:cubicBezTo>
                <a:cubicBezTo>
                  <a:pt x="65" y="40"/>
                  <a:pt x="66" y="37"/>
                  <a:pt x="64" y="35"/>
                </a:cubicBezTo>
                <a:cubicBezTo>
                  <a:pt x="63" y="33"/>
                  <a:pt x="61" y="33"/>
                  <a:pt x="59" y="34"/>
                </a:cubicBezTo>
                <a:close/>
                <a:moveTo>
                  <a:pt x="122" y="41"/>
                </a:moveTo>
                <a:cubicBezTo>
                  <a:pt x="124" y="42"/>
                  <a:pt x="127" y="42"/>
                  <a:pt x="128" y="40"/>
                </a:cubicBezTo>
                <a:cubicBezTo>
                  <a:pt x="129" y="38"/>
                  <a:pt x="128" y="35"/>
                  <a:pt x="126" y="34"/>
                </a:cubicBezTo>
                <a:cubicBezTo>
                  <a:pt x="124" y="33"/>
                  <a:pt x="122" y="33"/>
                  <a:pt x="120" y="35"/>
                </a:cubicBezTo>
                <a:cubicBezTo>
                  <a:pt x="119" y="37"/>
                  <a:pt x="120" y="40"/>
                  <a:pt x="122" y="41"/>
                </a:cubicBezTo>
                <a:close/>
                <a:moveTo>
                  <a:pt x="35" y="120"/>
                </a:moveTo>
                <a:cubicBezTo>
                  <a:pt x="33" y="121"/>
                  <a:pt x="33" y="124"/>
                  <a:pt x="34" y="126"/>
                </a:cubicBezTo>
                <a:cubicBezTo>
                  <a:pt x="35" y="128"/>
                  <a:pt x="38" y="129"/>
                  <a:pt x="40" y="128"/>
                </a:cubicBezTo>
                <a:cubicBezTo>
                  <a:pt x="42" y="126"/>
                  <a:pt x="42" y="124"/>
                  <a:pt x="41" y="122"/>
                </a:cubicBezTo>
                <a:cubicBezTo>
                  <a:pt x="40" y="120"/>
                  <a:pt x="37" y="119"/>
                  <a:pt x="35" y="120"/>
                </a:cubicBezTo>
                <a:close/>
                <a:moveTo>
                  <a:pt x="29" y="88"/>
                </a:moveTo>
                <a:cubicBezTo>
                  <a:pt x="27" y="88"/>
                  <a:pt x="25" y="90"/>
                  <a:pt x="25" y="92"/>
                </a:cubicBezTo>
                <a:cubicBezTo>
                  <a:pt x="25" y="95"/>
                  <a:pt x="27" y="97"/>
                  <a:pt x="29" y="97"/>
                </a:cubicBezTo>
                <a:cubicBezTo>
                  <a:pt x="31" y="97"/>
                  <a:pt x="33" y="95"/>
                  <a:pt x="33" y="92"/>
                </a:cubicBezTo>
                <a:cubicBezTo>
                  <a:pt x="33" y="90"/>
                  <a:pt x="31" y="88"/>
                  <a:pt x="29" y="88"/>
                </a:cubicBezTo>
                <a:close/>
                <a:moveTo>
                  <a:pt x="149" y="120"/>
                </a:moveTo>
                <a:cubicBezTo>
                  <a:pt x="147" y="119"/>
                  <a:pt x="145" y="120"/>
                  <a:pt x="144" y="122"/>
                </a:cubicBezTo>
                <a:cubicBezTo>
                  <a:pt x="142" y="124"/>
                  <a:pt x="143" y="126"/>
                  <a:pt x="145" y="128"/>
                </a:cubicBezTo>
                <a:cubicBezTo>
                  <a:pt x="147" y="129"/>
                  <a:pt x="150" y="128"/>
                  <a:pt x="151" y="126"/>
                </a:cubicBezTo>
                <a:cubicBezTo>
                  <a:pt x="152" y="124"/>
                  <a:pt x="151" y="121"/>
                  <a:pt x="149" y="120"/>
                </a:cubicBezTo>
                <a:close/>
                <a:moveTo>
                  <a:pt x="145" y="57"/>
                </a:moveTo>
                <a:cubicBezTo>
                  <a:pt x="143" y="58"/>
                  <a:pt x="142" y="61"/>
                  <a:pt x="144" y="63"/>
                </a:cubicBezTo>
                <a:cubicBezTo>
                  <a:pt x="145" y="65"/>
                  <a:pt x="147" y="66"/>
                  <a:pt x="149" y="64"/>
                </a:cubicBezTo>
                <a:cubicBezTo>
                  <a:pt x="151" y="63"/>
                  <a:pt x="152" y="61"/>
                  <a:pt x="151" y="59"/>
                </a:cubicBezTo>
                <a:cubicBezTo>
                  <a:pt x="150" y="57"/>
                  <a:pt x="147" y="56"/>
                  <a:pt x="145" y="57"/>
                </a:cubicBezTo>
                <a:close/>
                <a:moveTo>
                  <a:pt x="156" y="88"/>
                </a:moveTo>
                <a:cubicBezTo>
                  <a:pt x="153" y="88"/>
                  <a:pt x="151" y="90"/>
                  <a:pt x="151" y="92"/>
                </a:cubicBezTo>
                <a:cubicBezTo>
                  <a:pt x="151" y="95"/>
                  <a:pt x="153" y="97"/>
                  <a:pt x="156" y="97"/>
                </a:cubicBezTo>
                <a:cubicBezTo>
                  <a:pt x="158" y="97"/>
                  <a:pt x="160" y="95"/>
                  <a:pt x="160" y="92"/>
                </a:cubicBezTo>
                <a:cubicBezTo>
                  <a:pt x="160" y="90"/>
                  <a:pt x="158" y="88"/>
                  <a:pt x="156" y="88"/>
                </a:cubicBezTo>
                <a:close/>
                <a:moveTo>
                  <a:pt x="92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4"/>
                  <a:pt x="41" y="185"/>
                  <a:pt x="92" y="185"/>
                </a:cubicBezTo>
                <a:cubicBezTo>
                  <a:pt x="144" y="185"/>
                  <a:pt x="185" y="144"/>
                  <a:pt x="185" y="92"/>
                </a:cubicBezTo>
                <a:cubicBezTo>
                  <a:pt x="185" y="41"/>
                  <a:pt x="144" y="0"/>
                  <a:pt x="92" y="0"/>
                </a:cubicBezTo>
                <a:close/>
                <a:moveTo>
                  <a:pt x="92" y="177"/>
                </a:moveTo>
                <a:cubicBezTo>
                  <a:pt x="46" y="177"/>
                  <a:pt x="8" y="139"/>
                  <a:pt x="8" y="92"/>
                </a:cubicBezTo>
                <a:cubicBezTo>
                  <a:pt x="8" y="46"/>
                  <a:pt x="46" y="8"/>
                  <a:pt x="92" y="8"/>
                </a:cubicBezTo>
                <a:cubicBezTo>
                  <a:pt x="139" y="8"/>
                  <a:pt x="177" y="46"/>
                  <a:pt x="177" y="92"/>
                </a:cubicBezTo>
                <a:cubicBezTo>
                  <a:pt x="177" y="139"/>
                  <a:pt x="139" y="177"/>
                  <a:pt x="92" y="177"/>
                </a:cubicBezTo>
                <a:close/>
                <a:moveTo>
                  <a:pt x="130" y="88"/>
                </a:moveTo>
                <a:cubicBezTo>
                  <a:pt x="109" y="88"/>
                  <a:pt x="109" y="88"/>
                  <a:pt x="109" y="88"/>
                </a:cubicBezTo>
                <a:cubicBezTo>
                  <a:pt x="107" y="82"/>
                  <a:pt x="103" y="78"/>
                  <a:pt x="97" y="76"/>
                </a:cubicBezTo>
                <a:cubicBezTo>
                  <a:pt x="97" y="29"/>
                  <a:pt x="97" y="29"/>
                  <a:pt x="97" y="29"/>
                </a:cubicBezTo>
                <a:cubicBezTo>
                  <a:pt x="97" y="27"/>
                  <a:pt x="95" y="25"/>
                  <a:pt x="92" y="25"/>
                </a:cubicBezTo>
                <a:cubicBezTo>
                  <a:pt x="90" y="25"/>
                  <a:pt x="88" y="27"/>
                  <a:pt x="88" y="29"/>
                </a:cubicBezTo>
                <a:cubicBezTo>
                  <a:pt x="88" y="76"/>
                  <a:pt x="88" y="76"/>
                  <a:pt x="88" y="76"/>
                </a:cubicBezTo>
                <a:cubicBezTo>
                  <a:pt x="81" y="78"/>
                  <a:pt x="76" y="84"/>
                  <a:pt x="76" y="92"/>
                </a:cubicBezTo>
                <a:cubicBezTo>
                  <a:pt x="76" y="102"/>
                  <a:pt x="83" y="109"/>
                  <a:pt x="92" y="109"/>
                </a:cubicBezTo>
                <a:cubicBezTo>
                  <a:pt x="100" y="109"/>
                  <a:pt x="107" y="104"/>
                  <a:pt x="109" y="97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33" y="97"/>
                  <a:pt x="135" y="95"/>
                  <a:pt x="135" y="92"/>
                </a:cubicBezTo>
                <a:cubicBezTo>
                  <a:pt x="135" y="90"/>
                  <a:pt x="133" y="88"/>
                  <a:pt x="130" y="88"/>
                </a:cubicBezTo>
                <a:close/>
                <a:moveTo>
                  <a:pt x="92" y="101"/>
                </a:moveTo>
                <a:cubicBezTo>
                  <a:pt x="88" y="101"/>
                  <a:pt x="84" y="97"/>
                  <a:pt x="84" y="92"/>
                </a:cubicBezTo>
                <a:cubicBezTo>
                  <a:pt x="84" y="88"/>
                  <a:pt x="88" y="84"/>
                  <a:pt x="92" y="84"/>
                </a:cubicBezTo>
                <a:cubicBezTo>
                  <a:pt x="97" y="84"/>
                  <a:pt x="101" y="88"/>
                  <a:pt x="101" y="92"/>
                </a:cubicBezTo>
                <a:cubicBezTo>
                  <a:pt x="101" y="97"/>
                  <a:pt x="97" y="101"/>
                  <a:pt x="92" y="101"/>
                </a:cubicBezTo>
                <a:close/>
                <a:moveTo>
                  <a:pt x="122" y="143"/>
                </a:moveTo>
                <a:cubicBezTo>
                  <a:pt x="120" y="145"/>
                  <a:pt x="119" y="147"/>
                  <a:pt x="120" y="149"/>
                </a:cubicBezTo>
                <a:cubicBezTo>
                  <a:pt x="122" y="151"/>
                  <a:pt x="124" y="152"/>
                  <a:pt x="126" y="151"/>
                </a:cubicBezTo>
                <a:cubicBezTo>
                  <a:pt x="128" y="150"/>
                  <a:pt x="129" y="147"/>
                  <a:pt x="128" y="145"/>
                </a:cubicBezTo>
                <a:cubicBezTo>
                  <a:pt x="127" y="143"/>
                  <a:pt x="124" y="142"/>
                  <a:pt x="122" y="143"/>
                </a:cubicBezTo>
                <a:close/>
                <a:moveTo>
                  <a:pt x="92" y="151"/>
                </a:moveTo>
                <a:cubicBezTo>
                  <a:pt x="90" y="151"/>
                  <a:pt x="88" y="153"/>
                  <a:pt x="88" y="156"/>
                </a:cubicBezTo>
                <a:cubicBezTo>
                  <a:pt x="88" y="158"/>
                  <a:pt x="90" y="160"/>
                  <a:pt x="92" y="160"/>
                </a:cubicBezTo>
                <a:cubicBezTo>
                  <a:pt x="95" y="160"/>
                  <a:pt x="97" y="158"/>
                  <a:pt x="97" y="156"/>
                </a:cubicBezTo>
                <a:cubicBezTo>
                  <a:pt x="97" y="153"/>
                  <a:pt x="95" y="151"/>
                  <a:pt x="92" y="1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1" name="Freeform 119"/>
          <p:cNvSpPr>
            <a:spLocks noEditPoints="1"/>
          </p:cNvSpPr>
          <p:nvPr/>
        </p:nvSpPr>
        <p:spPr bwMode="auto">
          <a:xfrm>
            <a:off x="956365" y="2776047"/>
            <a:ext cx="431800" cy="431800"/>
          </a:xfrm>
          <a:custGeom>
            <a:avLst/>
            <a:gdLst>
              <a:gd name="T0" fmla="*/ 37 w 185"/>
              <a:gd name="T1" fmla="*/ 89 h 186"/>
              <a:gd name="T2" fmla="*/ 35 w 185"/>
              <a:gd name="T3" fmla="*/ 96 h 186"/>
              <a:gd name="T4" fmla="*/ 42 w 185"/>
              <a:gd name="T5" fmla="*/ 102 h 186"/>
              <a:gd name="T6" fmla="*/ 49 w 185"/>
              <a:gd name="T7" fmla="*/ 96 h 186"/>
              <a:gd name="T8" fmla="*/ 47 w 185"/>
              <a:gd name="T9" fmla="*/ 89 h 186"/>
              <a:gd name="T10" fmla="*/ 42 w 185"/>
              <a:gd name="T11" fmla="*/ 26 h 186"/>
              <a:gd name="T12" fmla="*/ 25 w 185"/>
              <a:gd name="T13" fmla="*/ 38 h 186"/>
              <a:gd name="T14" fmla="*/ 30 w 185"/>
              <a:gd name="T15" fmla="*/ 59 h 186"/>
              <a:gd name="T16" fmla="*/ 53 w 185"/>
              <a:gd name="T17" fmla="*/ 59 h 186"/>
              <a:gd name="T18" fmla="*/ 59 w 185"/>
              <a:gd name="T19" fmla="*/ 38 h 186"/>
              <a:gd name="T20" fmla="*/ 42 w 185"/>
              <a:gd name="T21" fmla="*/ 26 h 186"/>
              <a:gd name="T22" fmla="*/ 42 w 185"/>
              <a:gd name="T23" fmla="*/ 127 h 186"/>
              <a:gd name="T24" fmla="*/ 25 w 185"/>
              <a:gd name="T25" fmla="*/ 139 h 186"/>
              <a:gd name="T26" fmla="*/ 30 w 185"/>
              <a:gd name="T27" fmla="*/ 161 h 186"/>
              <a:gd name="T28" fmla="*/ 53 w 185"/>
              <a:gd name="T29" fmla="*/ 161 h 186"/>
              <a:gd name="T30" fmla="*/ 59 w 185"/>
              <a:gd name="T31" fmla="*/ 139 h 186"/>
              <a:gd name="T32" fmla="*/ 169 w 185"/>
              <a:gd name="T33" fmla="*/ 0 h 186"/>
              <a:gd name="T34" fmla="*/ 0 w 185"/>
              <a:gd name="T35" fmla="*/ 17 h 186"/>
              <a:gd name="T36" fmla="*/ 17 w 185"/>
              <a:gd name="T37" fmla="*/ 186 h 186"/>
              <a:gd name="T38" fmla="*/ 185 w 185"/>
              <a:gd name="T39" fmla="*/ 169 h 186"/>
              <a:gd name="T40" fmla="*/ 169 w 185"/>
              <a:gd name="T41" fmla="*/ 0 h 186"/>
              <a:gd name="T42" fmla="*/ 169 w 185"/>
              <a:gd name="T43" fmla="*/ 178 h 186"/>
              <a:gd name="T44" fmla="*/ 8 w 185"/>
              <a:gd name="T45" fmla="*/ 169 h 186"/>
              <a:gd name="T46" fmla="*/ 17 w 185"/>
              <a:gd name="T47" fmla="*/ 9 h 186"/>
              <a:gd name="T48" fmla="*/ 177 w 185"/>
              <a:gd name="T49" fmla="*/ 17 h 186"/>
              <a:gd name="T50" fmla="*/ 156 w 185"/>
              <a:gd name="T51" fmla="*/ 38 h 186"/>
              <a:gd name="T52" fmla="*/ 76 w 185"/>
              <a:gd name="T53" fmla="*/ 43 h 186"/>
              <a:gd name="T54" fmla="*/ 156 w 185"/>
              <a:gd name="T55" fmla="*/ 47 h 186"/>
              <a:gd name="T56" fmla="*/ 156 w 185"/>
              <a:gd name="T57" fmla="*/ 38 h 186"/>
              <a:gd name="T58" fmla="*/ 80 w 185"/>
              <a:gd name="T59" fmla="*/ 89 h 186"/>
              <a:gd name="T60" fmla="*/ 80 w 185"/>
              <a:gd name="T61" fmla="*/ 97 h 186"/>
              <a:gd name="T62" fmla="*/ 160 w 185"/>
              <a:gd name="T63" fmla="*/ 93 h 186"/>
              <a:gd name="T64" fmla="*/ 156 w 185"/>
              <a:gd name="T65" fmla="*/ 140 h 186"/>
              <a:gd name="T66" fmla="*/ 76 w 185"/>
              <a:gd name="T67" fmla="*/ 144 h 186"/>
              <a:gd name="T68" fmla="*/ 156 w 185"/>
              <a:gd name="T69" fmla="*/ 148 h 186"/>
              <a:gd name="T70" fmla="*/ 156 w 185"/>
              <a:gd name="T71" fmla="*/ 14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5" h="186">
                <a:moveTo>
                  <a:pt x="42" y="76"/>
                </a:moveTo>
                <a:cubicBezTo>
                  <a:pt x="37" y="89"/>
                  <a:pt x="37" y="89"/>
                  <a:pt x="37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35" y="96"/>
                  <a:pt x="35" y="96"/>
                  <a:pt x="35" y="96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49" y="96"/>
                  <a:pt x="49" y="96"/>
                  <a:pt x="49" y="96"/>
                </a:cubicBezTo>
                <a:cubicBezTo>
                  <a:pt x="59" y="89"/>
                  <a:pt x="59" y="89"/>
                  <a:pt x="59" y="89"/>
                </a:cubicBezTo>
                <a:cubicBezTo>
                  <a:pt x="47" y="89"/>
                  <a:pt x="47" y="89"/>
                  <a:pt x="47" y="89"/>
                </a:cubicBezTo>
                <a:lnTo>
                  <a:pt x="42" y="76"/>
                </a:lnTo>
                <a:close/>
                <a:moveTo>
                  <a:pt x="42" y="26"/>
                </a:moveTo>
                <a:cubicBezTo>
                  <a:pt x="37" y="38"/>
                  <a:pt x="37" y="38"/>
                  <a:pt x="37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35" y="46"/>
                  <a:pt x="35" y="46"/>
                  <a:pt x="35" y="46"/>
                </a:cubicBezTo>
                <a:cubicBezTo>
                  <a:pt x="30" y="59"/>
                  <a:pt x="30" y="59"/>
                  <a:pt x="30" y="59"/>
                </a:cubicBezTo>
                <a:cubicBezTo>
                  <a:pt x="42" y="51"/>
                  <a:pt x="42" y="51"/>
                  <a:pt x="42" y="51"/>
                </a:cubicBezTo>
                <a:cubicBezTo>
                  <a:pt x="53" y="59"/>
                  <a:pt x="53" y="59"/>
                  <a:pt x="53" y="59"/>
                </a:cubicBezTo>
                <a:cubicBezTo>
                  <a:pt x="49" y="46"/>
                  <a:pt x="49" y="46"/>
                  <a:pt x="49" y="46"/>
                </a:cubicBezTo>
                <a:cubicBezTo>
                  <a:pt x="59" y="38"/>
                  <a:pt x="59" y="38"/>
                  <a:pt x="59" y="38"/>
                </a:cubicBezTo>
                <a:cubicBezTo>
                  <a:pt x="47" y="38"/>
                  <a:pt x="47" y="38"/>
                  <a:pt x="47" y="38"/>
                </a:cubicBezTo>
                <a:lnTo>
                  <a:pt x="42" y="26"/>
                </a:lnTo>
                <a:close/>
                <a:moveTo>
                  <a:pt x="47" y="139"/>
                </a:moveTo>
                <a:cubicBezTo>
                  <a:pt x="42" y="127"/>
                  <a:pt x="42" y="127"/>
                  <a:pt x="42" y="127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53" y="161"/>
                  <a:pt x="53" y="161"/>
                  <a:pt x="53" y="161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59" y="139"/>
                  <a:pt x="59" y="139"/>
                  <a:pt x="59" y="139"/>
                </a:cubicBezTo>
                <a:lnTo>
                  <a:pt x="47" y="139"/>
                </a:lnTo>
                <a:close/>
                <a:moveTo>
                  <a:pt x="169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7" y="186"/>
                  <a:pt x="17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78" y="186"/>
                  <a:pt x="185" y="178"/>
                  <a:pt x="185" y="169"/>
                </a:cubicBezTo>
                <a:cubicBezTo>
                  <a:pt x="185" y="17"/>
                  <a:pt x="185" y="17"/>
                  <a:pt x="185" y="17"/>
                </a:cubicBezTo>
                <a:cubicBezTo>
                  <a:pt x="185" y="8"/>
                  <a:pt x="178" y="0"/>
                  <a:pt x="169" y="0"/>
                </a:cubicBezTo>
                <a:close/>
                <a:moveTo>
                  <a:pt x="177" y="169"/>
                </a:moveTo>
                <a:cubicBezTo>
                  <a:pt x="177" y="174"/>
                  <a:pt x="173" y="178"/>
                  <a:pt x="169" y="178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12" y="178"/>
                  <a:pt x="8" y="174"/>
                  <a:pt x="8" y="169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3"/>
                  <a:pt x="12" y="9"/>
                  <a:pt x="17" y="9"/>
                </a:cubicBezTo>
                <a:cubicBezTo>
                  <a:pt x="169" y="9"/>
                  <a:pt x="169" y="9"/>
                  <a:pt x="169" y="9"/>
                </a:cubicBezTo>
                <a:cubicBezTo>
                  <a:pt x="173" y="9"/>
                  <a:pt x="177" y="13"/>
                  <a:pt x="177" y="17"/>
                </a:cubicBezTo>
                <a:lnTo>
                  <a:pt x="177" y="169"/>
                </a:lnTo>
                <a:close/>
                <a:moveTo>
                  <a:pt x="156" y="38"/>
                </a:moveTo>
                <a:cubicBezTo>
                  <a:pt x="80" y="38"/>
                  <a:pt x="80" y="38"/>
                  <a:pt x="80" y="38"/>
                </a:cubicBezTo>
                <a:cubicBezTo>
                  <a:pt x="78" y="38"/>
                  <a:pt x="76" y="40"/>
                  <a:pt x="76" y="43"/>
                </a:cubicBezTo>
                <a:cubicBezTo>
                  <a:pt x="76" y="45"/>
                  <a:pt x="78" y="47"/>
                  <a:pt x="80" y="47"/>
                </a:cubicBezTo>
                <a:cubicBezTo>
                  <a:pt x="156" y="47"/>
                  <a:pt x="156" y="47"/>
                  <a:pt x="156" y="47"/>
                </a:cubicBezTo>
                <a:cubicBezTo>
                  <a:pt x="158" y="47"/>
                  <a:pt x="160" y="45"/>
                  <a:pt x="160" y="43"/>
                </a:cubicBezTo>
                <a:cubicBezTo>
                  <a:pt x="160" y="40"/>
                  <a:pt x="158" y="38"/>
                  <a:pt x="156" y="38"/>
                </a:cubicBezTo>
                <a:close/>
                <a:moveTo>
                  <a:pt x="156" y="89"/>
                </a:moveTo>
                <a:cubicBezTo>
                  <a:pt x="80" y="89"/>
                  <a:pt x="80" y="89"/>
                  <a:pt x="80" y="89"/>
                </a:cubicBezTo>
                <a:cubicBezTo>
                  <a:pt x="78" y="89"/>
                  <a:pt x="76" y="91"/>
                  <a:pt x="76" y="93"/>
                </a:cubicBezTo>
                <a:cubicBezTo>
                  <a:pt x="76" y="95"/>
                  <a:pt x="78" y="97"/>
                  <a:pt x="80" y="97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158" y="97"/>
                  <a:pt x="160" y="95"/>
                  <a:pt x="160" y="93"/>
                </a:cubicBezTo>
                <a:cubicBezTo>
                  <a:pt x="160" y="91"/>
                  <a:pt x="158" y="89"/>
                  <a:pt x="156" y="89"/>
                </a:cubicBezTo>
                <a:close/>
                <a:moveTo>
                  <a:pt x="156" y="140"/>
                </a:moveTo>
                <a:cubicBezTo>
                  <a:pt x="80" y="140"/>
                  <a:pt x="80" y="140"/>
                  <a:pt x="80" y="140"/>
                </a:cubicBezTo>
                <a:cubicBezTo>
                  <a:pt x="78" y="140"/>
                  <a:pt x="76" y="141"/>
                  <a:pt x="76" y="144"/>
                </a:cubicBezTo>
                <a:cubicBezTo>
                  <a:pt x="76" y="146"/>
                  <a:pt x="78" y="148"/>
                  <a:pt x="80" y="148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58" y="148"/>
                  <a:pt x="160" y="146"/>
                  <a:pt x="160" y="144"/>
                </a:cubicBezTo>
                <a:cubicBezTo>
                  <a:pt x="160" y="141"/>
                  <a:pt x="158" y="140"/>
                  <a:pt x="156" y="1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20" name="Rectangle 2"/>
          <p:cNvSpPr/>
          <p:nvPr/>
        </p:nvSpPr>
        <p:spPr>
          <a:xfrm>
            <a:off x="8271565" y="2327640"/>
            <a:ext cx="3578225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9268515" y="2492740"/>
            <a:ext cx="24511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Снижение </a:t>
            </a:r>
            <a:r>
              <a:rPr lang="ru-RU" altLang="ru-RU" sz="1400" b="1" dirty="0">
                <a:latin typeface="Roboto Light" panose="020B0604020202020204" charset="0"/>
                <a:cs typeface="Roboto Light" panose="020B0604020202020204" charset="0"/>
              </a:rPr>
              <a:t>больничной </a:t>
            </a: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летальности (0,17) </a:t>
            </a:r>
            <a:r>
              <a:rPr lang="ru-RU" altLang="ru-RU" sz="1400" b="1" dirty="0">
                <a:latin typeface="Roboto Light" panose="020B0604020202020204" charset="0"/>
                <a:cs typeface="Roboto Light" panose="020B0604020202020204" charset="0"/>
              </a:rPr>
              <a:t>и летальности детей до 1 </a:t>
            </a: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года (0,58)</a:t>
            </a:r>
            <a:endParaRPr lang="en-US" altLang="ru-RU" sz="1400" b="1" dirty="0">
              <a:solidFill>
                <a:srgbClr val="7F7F7F"/>
              </a:solidFill>
              <a:latin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2" name="Freeform 167"/>
          <p:cNvSpPr>
            <a:spLocks noEditPoints="1"/>
          </p:cNvSpPr>
          <p:nvPr/>
        </p:nvSpPr>
        <p:spPr bwMode="auto">
          <a:xfrm>
            <a:off x="8704952" y="2819765"/>
            <a:ext cx="323850" cy="431800"/>
          </a:xfrm>
          <a:custGeom>
            <a:avLst/>
            <a:gdLst>
              <a:gd name="T0" fmla="*/ 101 w 101"/>
              <a:gd name="T1" fmla="*/ 72 h 186"/>
              <a:gd name="T2" fmla="*/ 97 w 101"/>
              <a:gd name="T3" fmla="*/ 68 h 186"/>
              <a:gd name="T4" fmla="*/ 64 w 101"/>
              <a:gd name="T5" fmla="*/ 68 h 186"/>
              <a:gd name="T6" fmla="*/ 84 w 101"/>
              <a:gd name="T7" fmla="*/ 6 h 186"/>
              <a:gd name="T8" fmla="*/ 84 w 101"/>
              <a:gd name="T9" fmla="*/ 6 h 186"/>
              <a:gd name="T10" fmla="*/ 85 w 101"/>
              <a:gd name="T11" fmla="*/ 4 h 186"/>
              <a:gd name="T12" fmla="*/ 80 w 101"/>
              <a:gd name="T13" fmla="*/ 0 h 186"/>
              <a:gd name="T14" fmla="*/ 38 w 101"/>
              <a:gd name="T15" fmla="*/ 0 h 186"/>
              <a:gd name="T16" fmla="*/ 34 w 101"/>
              <a:gd name="T17" fmla="*/ 3 h 186"/>
              <a:gd name="T18" fmla="*/ 34 w 101"/>
              <a:gd name="T19" fmla="*/ 3 h 186"/>
              <a:gd name="T20" fmla="*/ 0 w 101"/>
              <a:gd name="T21" fmla="*/ 104 h 186"/>
              <a:gd name="T22" fmla="*/ 0 w 101"/>
              <a:gd name="T23" fmla="*/ 104 h 186"/>
              <a:gd name="T24" fmla="*/ 0 w 101"/>
              <a:gd name="T25" fmla="*/ 106 h 186"/>
              <a:gd name="T26" fmla="*/ 4 w 101"/>
              <a:gd name="T27" fmla="*/ 110 h 186"/>
              <a:gd name="T28" fmla="*/ 42 w 101"/>
              <a:gd name="T29" fmla="*/ 110 h 186"/>
              <a:gd name="T30" fmla="*/ 34 w 101"/>
              <a:gd name="T31" fmla="*/ 181 h 186"/>
              <a:gd name="T32" fmla="*/ 34 w 101"/>
              <a:gd name="T33" fmla="*/ 181 h 186"/>
              <a:gd name="T34" fmla="*/ 34 w 101"/>
              <a:gd name="T35" fmla="*/ 182 h 186"/>
              <a:gd name="T36" fmla="*/ 38 w 101"/>
              <a:gd name="T37" fmla="*/ 186 h 186"/>
              <a:gd name="T38" fmla="*/ 42 w 101"/>
              <a:gd name="T39" fmla="*/ 183 h 186"/>
              <a:gd name="T40" fmla="*/ 42 w 101"/>
              <a:gd name="T41" fmla="*/ 183 h 186"/>
              <a:gd name="T42" fmla="*/ 101 w 101"/>
              <a:gd name="T43" fmla="*/ 74 h 186"/>
              <a:gd name="T44" fmla="*/ 101 w 101"/>
              <a:gd name="T45" fmla="*/ 74 h 186"/>
              <a:gd name="T46" fmla="*/ 101 w 101"/>
              <a:gd name="T47" fmla="*/ 72 h 186"/>
              <a:gd name="T48" fmla="*/ 45 w 101"/>
              <a:gd name="T49" fmla="*/ 160 h 186"/>
              <a:gd name="T50" fmla="*/ 51 w 101"/>
              <a:gd name="T51" fmla="*/ 106 h 186"/>
              <a:gd name="T52" fmla="*/ 51 w 101"/>
              <a:gd name="T53" fmla="*/ 106 h 186"/>
              <a:gd name="T54" fmla="*/ 51 w 101"/>
              <a:gd name="T55" fmla="*/ 106 h 186"/>
              <a:gd name="T56" fmla="*/ 47 w 101"/>
              <a:gd name="T57" fmla="*/ 101 h 186"/>
              <a:gd name="T58" fmla="*/ 10 w 101"/>
              <a:gd name="T59" fmla="*/ 101 h 186"/>
              <a:gd name="T60" fmla="*/ 41 w 101"/>
              <a:gd name="T61" fmla="*/ 9 h 186"/>
              <a:gd name="T62" fmla="*/ 75 w 101"/>
              <a:gd name="T63" fmla="*/ 9 h 186"/>
              <a:gd name="T64" fmla="*/ 54 w 101"/>
              <a:gd name="T65" fmla="*/ 71 h 186"/>
              <a:gd name="T66" fmla="*/ 54 w 101"/>
              <a:gd name="T67" fmla="*/ 71 h 186"/>
              <a:gd name="T68" fmla="*/ 54 w 101"/>
              <a:gd name="T69" fmla="*/ 72 h 186"/>
              <a:gd name="T70" fmla="*/ 58 w 101"/>
              <a:gd name="T71" fmla="*/ 76 h 186"/>
              <a:gd name="T72" fmla="*/ 90 w 101"/>
              <a:gd name="T73" fmla="*/ 76 h 186"/>
              <a:gd name="T74" fmla="*/ 45 w 101"/>
              <a:gd name="T75" fmla="*/ 16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1" h="186">
                <a:moveTo>
                  <a:pt x="101" y="72"/>
                </a:moveTo>
                <a:cubicBezTo>
                  <a:pt x="101" y="70"/>
                  <a:pt x="100" y="68"/>
                  <a:pt x="97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5"/>
                  <a:pt x="85" y="5"/>
                  <a:pt x="85" y="4"/>
                </a:cubicBezTo>
                <a:cubicBezTo>
                  <a:pt x="85" y="2"/>
                  <a:pt x="83" y="0"/>
                  <a:pt x="8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5" y="1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5"/>
                  <a:pt x="0" y="105"/>
                  <a:pt x="0" y="106"/>
                </a:cubicBezTo>
                <a:cubicBezTo>
                  <a:pt x="0" y="108"/>
                  <a:pt x="2" y="110"/>
                  <a:pt x="4" y="110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4" y="181"/>
                  <a:pt x="34" y="181"/>
                  <a:pt x="34" y="181"/>
                </a:cubicBezTo>
                <a:cubicBezTo>
                  <a:pt x="34" y="181"/>
                  <a:pt x="34" y="181"/>
                  <a:pt x="34" y="181"/>
                </a:cubicBezTo>
                <a:cubicBezTo>
                  <a:pt x="34" y="181"/>
                  <a:pt x="34" y="181"/>
                  <a:pt x="34" y="182"/>
                </a:cubicBezTo>
                <a:cubicBezTo>
                  <a:pt x="34" y="184"/>
                  <a:pt x="36" y="186"/>
                  <a:pt x="38" y="186"/>
                </a:cubicBezTo>
                <a:cubicBezTo>
                  <a:pt x="40" y="186"/>
                  <a:pt x="41" y="185"/>
                  <a:pt x="42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3"/>
                  <a:pt x="101" y="73"/>
                  <a:pt x="101" y="72"/>
                </a:cubicBezTo>
                <a:close/>
                <a:moveTo>
                  <a:pt x="45" y="160"/>
                </a:move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3"/>
                  <a:pt x="49" y="101"/>
                  <a:pt x="47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41" y="9"/>
                  <a:pt x="41" y="9"/>
                  <a:pt x="41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2"/>
                </a:cubicBezTo>
                <a:cubicBezTo>
                  <a:pt x="54" y="74"/>
                  <a:pt x="56" y="76"/>
                  <a:pt x="58" y="76"/>
                </a:cubicBezTo>
                <a:cubicBezTo>
                  <a:pt x="90" y="76"/>
                  <a:pt x="90" y="76"/>
                  <a:pt x="90" y="76"/>
                </a:cubicBezTo>
                <a:lnTo>
                  <a:pt x="45" y="16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23" name="Rectangle 13"/>
          <p:cNvSpPr/>
          <p:nvPr/>
        </p:nvSpPr>
        <p:spPr>
          <a:xfrm>
            <a:off x="527050" y="4323694"/>
            <a:ext cx="5609274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1428388" y="4736444"/>
            <a:ext cx="4560298" cy="58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400" b="1" dirty="0" smtClean="0">
                <a:latin typeface="Roboto Light" panose="020B0604020202020204" charset="0"/>
                <a:cs typeface="Roboto Light" panose="020B0604020202020204" charset="0"/>
              </a:rPr>
              <a:t>Повышение </a:t>
            </a:r>
            <a:r>
              <a:rPr lang="ru-RU" altLang="ru-RU" sz="1400" b="1" dirty="0">
                <a:latin typeface="Roboto Light" panose="020B0604020202020204" charset="0"/>
                <a:cs typeface="Roboto Light" panose="020B0604020202020204" charset="0"/>
              </a:rPr>
              <a:t>эффективности телемедицинского консультирования </a:t>
            </a:r>
            <a:endParaRPr lang="en-US" altLang="ru-RU" sz="1400" b="1" dirty="0">
              <a:solidFill>
                <a:srgbClr val="7F7F7F"/>
              </a:solidFill>
              <a:latin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9" name="Freeform 197"/>
          <p:cNvSpPr>
            <a:spLocks noEditPoints="1"/>
          </p:cNvSpPr>
          <p:nvPr/>
        </p:nvSpPr>
        <p:spPr bwMode="auto">
          <a:xfrm>
            <a:off x="819222" y="4807244"/>
            <a:ext cx="468000" cy="468000"/>
          </a:xfrm>
          <a:custGeom>
            <a:avLst/>
            <a:gdLst>
              <a:gd name="T0" fmla="*/ 25 w 186"/>
              <a:gd name="T1" fmla="*/ 76 h 186"/>
              <a:gd name="T2" fmla="*/ 118 w 186"/>
              <a:gd name="T3" fmla="*/ 160 h 186"/>
              <a:gd name="T4" fmla="*/ 110 w 186"/>
              <a:gd name="T5" fmla="*/ 152 h 186"/>
              <a:gd name="T6" fmla="*/ 34 w 186"/>
              <a:gd name="T7" fmla="*/ 84 h 186"/>
              <a:gd name="T8" fmla="*/ 110 w 186"/>
              <a:gd name="T9" fmla="*/ 152 h 186"/>
              <a:gd name="T10" fmla="*/ 152 w 186"/>
              <a:gd name="T11" fmla="*/ 84 h 186"/>
              <a:gd name="T12" fmla="*/ 169 w 186"/>
              <a:gd name="T13" fmla="*/ 84 h 186"/>
              <a:gd name="T14" fmla="*/ 160 w 186"/>
              <a:gd name="T15" fmla="*/ 118 h 186"/>
              <a:gd name="T16" fmla="*/ 160 w 186"/>
              <a:gd name="T17" fmla="*/ 127 h 186"/>
              <a:gd name="T18" fmla="*/ 160 w 186"/>
              <a:gd name="T19" fmla="*/ 118 h 186"/>
              <a:gd name="T20" fmla="*/ 114 w 186"/>
              <a:gd name="T21" fmla="*/ 51 h 186"/>
              <a:gd name="T22" fmla="*/ 124 w 186"/>
              <a:gd name="T23" fmla="*/ 17 h 186"/>
              <a:gd name="T24" fmla="*/ 135 w 186"/>
              <a:gd name="T25" fmla="*/ 8 h 186"/>
              <a:gd name="T26" fmla="*/ 118 w 186"/>
              <a:gd name="T27" fmla="*/ 8 h 186"/>
              <a:gd name="T28" fmla="*/ 95 w 186"/>
              <a:gd name="T29" fmla="*/ 34 h 186"/>
              <a:gd name="T30" fmla="*/ 91 w 186"/>
              <a:gd name="T31" fmla="*/ 34 h 186"/>
              <a:gd name="T32" fmla="*/ 68 w 186"/>
              <a:gd name="T33" fmla="*/ 8 h 186"/>
              <a:gd name="T34" fmla="*/ 51 w 186"/>
              <a:gd name="T35" fmla="*/ 8 h 186"/>
              <a:gd name="T36" fmla="*/ 61 w 186"/>
              <a:gd name="T37" fmla="*/ 17 h 186"/>
              <a:gd name="T38" fmla="*/ 72 w 186"/>
              <a:gd name="T39" fmla="*/ 51 h 186"/>
              <a:gd name="T40" fmla="*/ 0 w 186"/>
              <a:gd name="T41" fmla="*/ 68 h 186"/>
              <a:gd name="T42" fmla="*/ 17 w 186"/>
              <a:gd name="T43" fmla="*/ 186 h 186"/>
              <a:gd name="T44" fmla="*/ 186 w 186"/>
              <a:gd name="T45" fmla="*/ 169 h 186"/>
              <a:gd name="T46" fmla="*/ 169 w 186"/>
              <a:gd name="T47" fmla="*/ 51 h 186"/>
              <a:gd name="T48" fmla="*/ 17 w 186"/>
              <a:gd name="T49" fmla="*/ 177 h 186"/>
              <a:gd name="T50" fmla="*/ 8 w 186"/>
              <a:gd name="T51" fmla="*/ 68 h 186"/>
              <a:gd name="T52" fmla="*/ 135 w 186"/>
              <a:gd name="T53" fmla="*/ 59 h 186"/>
              <a:gd name="T54" fmla="*/ 177 w 186"/>
              <a:gd name="T55" fmla="*/ 169 h 186"/>
              <a:gd name="T56" fmla="*/ 143 w 186"/>
              <a:gd name="T57" fmla="*/ 177 h 186"/>
              <a:gd name="T58" fmla="*/ 169 w 186"/>
              <a:gd name="T59" fmla="*/ 59 h 186"/>
              <a:gd name="T60" fmla="*/ 177 w 186"/>
              <a:gd name="T61" fmla="*/ 169 h 186"/>
              <a:gd name="T62" fmla="*/ 156 w 186"/>
              <a:gd name="T63" fmla="*/ 106 h 186"/>
              <a:gd name="T64" fmla="*/ 165 w 186"/>
              <a:gd name="T65" fmla="*/ 10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6" h="186">
                <a:moveTo>
                  <a:pt x="118" y="76"/>
                </a:moveTo>
                <a:cubicBezTo>
                  <a:pt x="25" y="76"/>
                  <a:pt x="25" y="76"/>
                  <a:pt x="25" y="7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118" y="160"/>
                  <a:pt x="118" y="160"/>
                  <a:pt x="118" y="160"/>
                </a:cubicBezTo>
                <a:lnTo>
                  <a:pt x="118" y="76"/>
                </a:lnTo>
                <a:close/>
                <a:moveTo>
                  <a:pt x="110" y="152"/>
                </a:moveTo>
                <a:cubicBezTo>
                  <a:pt x="34" y="152"/>
                  <a:pt x="34" y="152"/>
                  <a:pt x="34" y="152"/>
                </a:cubicBezTo>
                <a:cubicBezTo>
                  <a:pt x="34" y="84"/>
                  <a:pt x="34" y="84"/>
                  <a:pt x="34" y="84"/>
                </a:cubicBezTo>
                <a:cubicBezTo>
                  <a:pt x="110" y="84"/>
                  <a:pt x="110" y="84"/>
                  <a:pt x="110" y="84"/>
                </a:cubicBezTo>
                <a:lnTo>
                  <a:pt x="110" y="152"/>
                </a:lnTo>
                <a:close/>
                <a:moveTo>
                  <a:pt x="160" y="76"/>
                </a:moveTo>
                <a:cubicBezTo>
                  <a:pt x="156" y="76"/>
                  <a:pt x="152" y="80"/>
                  <a:pt x="152" y="84"/>
                </a:cubicBezTo>
                <a:cubicBezTo>
                  <a:pt x="152" y="89"/>
                  <a:pt x="156" y="93"/>
                  <a:pt x="160" y="93"/>
                </a:cubicBezTo>
                <a:cubicBezTo>
                  <a:pt x="165" y="93"/>
                  <a:pt x="169" y="89"/>
                  <a:pt x="169" y="84"/>
                </a:cubicBezTo>
                <a:cubicBezTo>
                  <a:pt x="169" y="80"/>
                  <a:pt x="165" y="76"/>
                  <a:pt x="160" y="76"/>
                </a:cubicBezTo>
                <a:close/>
                <a:moveTo>
                  <a:pt x="160" y="118"/>
                </a:moveTo>
                <a:cubicBezTo>
                  <a:pt x="158" y="118"/>
                  <a:pt x="156" y="120"/>
                  <a:pt x="156" y="122"/>
                </a:cubicBezTo>
                <a:cubicBezTo>
                  <a:pt x="156" y="125"/>
                  <a:pt x="158" y="127"/>
                  <a:pt x="160" y="127"/>
                </a:cubicBezTo>
                <a:cubicBezTo>
                  <a:pt x="163" y="127"/>
                  <a:pt x="165" y="125"/>
                  <a:pt x="165" y="122"/>
                </a:cubicBezTo>
                <a:cubicBezTo>
                  <a:pt x="165" y="120"/>
                  <a:pt x="163" y="118"/>
                  <a:pt x="160" y="118"/>
                </a:cubicBezTo>
                <a:close/>
                <a:moveTo>
                  <a:pt x="169" y="51"/>
                </a:moveTo>
                <a:cubicBezTo>
                  <a:pt x="114" y="51"/>
                  <a:pt x="114" y="51"/>
                  <a:pt x="114" y="51"/>
                </a:cubicBezTo>
                <a:cubicBezTo>
                  <a:pt x="112" y="45"/>
                  <a:pt x="109" y="40"/>
                  <a:pt x="104" y="37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5" y="17"/>
                  <a:pt x="126" y="17"/>
                  <a:pt x="127" y="17"/>
                </a:cubicBezTo>
                <a:cubicBezTo>
                  <a:pt x="131" y="17"/>
                  <a:pt x="135" y="13"/>
                  <a:pt x="135" y="8"/>
                </a:cubicBezTo>
                <a:cubicBezTo>
                  <a:pt x="135" y="4"/>
                  <a:pt x="131" y="0"/>
                  <a:pt x="127" y="0"/>
                </a:cubicBezTo>
                <a:cubicBezTo>
                  <a:pt x="122" y="0"/>
                  <a:pt x="118" y="4"/>
                  <a:pt x="118" y="8"/>
                </a:cubicBezTo>
                <a:cubicBezTo>
                  <a:pt x="118" y="9"/>
                  <a:pt x="118" y="10"/>
                  <a:pt x="118" y="11"/>
                </a:cubicBezTo>
                <a:cubicBezTo>
                  <a:pt x="95" y="34"/>
                  <a:pt x="95" y="34"/>
                  <a:pt x="95" y="34"/>
                </a:cubicBezTo>
                <a:cubicBezTo>
                  <a:pt x="94" y="34"/>
                  <a:pt x="94" y="34"/>
                  <a:pt x="93" y="34"/>
                </a:cubicBezTo>
                <a:cubicBezTo>
                  <a:pt x="92" y="34"/>
                  <a:pt x="91" y="34"/>
                  <a:pt x="91" y="34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0"/>
                  <a:pt x="68" y="9"/>
                  <a:pt x="68" y="8"/>
                </a:cubicBezTo>
                <a:cubicBezTo>
                  <a:pt x="68" y="4"/>
                  <a:pt x="64" y="0"/>
                  <a:pt x="59" y="0"/>
                </a:cubicBezTo>
                <a:cubicBezTo>
                  <a:pt x="54" y="0"/>
                  <a:pt x="51" y="4"/>
                  <a:pt x="51" y="8"/>
                </a:cubicBezTo>
                <a:cubicBezTo>
                  <a:pt x="51" y="13"/>
                  <a:pt x="54" y="17"/>
                  <a:pt x="59" y="17"/>
                </a:cubicBezTo>
                <a:cubicBezTo>
                  <a:pt x="60" y="17"/>
                  <a:pt x="61" y="17"/>
                  <a:pt x="61" y="17"/>
                </a:cubicBezTo>
                <a:cubicBezTo>
                  <a:pt x="82" y="37"/>
                  <a:pt x="82" y="37"/>
                  <a:pt x="82" y="37"/>
                </a:cubicBezTo>
                <a:cubicBezTo>
                  <a:pt x="77" y="40"/>
                  <a:pt x="73" y="45"/>
                  <a:pt x="72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8" y="51"/>
                  <a:pt x="0" y="58"/>
                  <a:pt x="0" y="68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8" y="186"/>
                  <a:pt x="17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78" y="186"/>
                  <a:pt x="186" y="178"/>
                  <a:pt x="186" y="169"/>
                </a:cubicBezTo>
                <a:cubicBezTo>
                  <a:pt x="186" y="68"/>
                  <a:pt x="186" y="68"/>
                  <a:pt x="186" y="68"/>
                </a:cubicBezTo>
                <a:cubicBezTo>
                  <a:pt x="186" y="58"/>
                  <a:pt x="178" y="51"/>
                  <a:pt x="169" y="51"/>
                </a:cubicBezTo>
                <a:close/>
                <a:moveTo>
                  <a:pt x="135" y="177"/>
                </a:move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3"/>
                  <a:pt x="12" y="59"/>
                  <a:pt x="17" y="59"/>
                </a:cubicBezTo>
                <a:cubicBezTo>
                  <a:pt x="135" y="59"/>
                  <a:pt x="135" y="59"/>
                  <a:pt x="135" y="59"/>
                </a:cubicBezTo>
                <a:lnTo>
                  <a:pt x="135" y="177"/>
                </a:lnTo>
                <a:close/>
                <a:moveTo>
                  <a:pt x="177" y="169"/>
                </a:moveTo>
                <a:cubicBezTo>
                  <a:pt x="177" y="173"/>
                  <a:pt x="173" y="177"/>
                  <a:pt x="169" y="177"/>
                </a:cubicBezTo>
                <a:cubicBezTo>
                  <a:pt x="143" y="177"/>
                  <a:pt x="143" y="177"/>
                  <a:pt x="143" y="177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73" y="59"/>
                  <a:pt x="177" y="63"/>
                  <a:pt x="177" y="68"/>
                </a:cubicBezTo>
                <a:lnTo>
                  <a:pt x="177" y="169"/>
                </a:lnTo>
                <a:close/>
                <a:moveTo>
                  <a:pt x="160" y="101"/>
                </a:moveTo>
                <a:cubicBezTo>
                  <a:pt x="158" y="101"/>
                  <a:pt x="156" y="103"/>
                  <a:pt x="156" y="106"/>
                </a:cubicBezTo>
                <a:cubicBezTo>
                  <a:pt x="156" y="108"/>
                  <a:pt x="158" y="110"/>
                  <a:pt x="160" y="110"/>
                </a:cubicBezTo>
                <a:cubicBezTo>
                  <a:pt x="163" y="110"/>
                  <a:pt x="165" y="108"/>
                  <a:pt x="165" y="106"/>
                </a:cubicBezTo>
                <a:cubicBezTo>
                  <a:pt x="165" y="103"/>
                  <a:pt x="163" y="101"/>
                  <a:pt x="160" y="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="" xmlns:p14="http://schemas.microsoft.com/office/powerpoint/2010/main" val="3402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/>
              <a:t>Задачи на  2018 год</a:t>
            </a:r>
            <a:endParaRPr lang="ru-RU" altLang="ru-RU" dirty="0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5FB408-A275-4F27-8233-BADABD65D1A5}" type="slidenum">
              <a:rPr lang="en-US" altLang="ru-RU">
                <a:solidFill>
                  <a:schemeClr val="bg1"/>
                </a:solidFill>
                <a:latin typeface="Roboto Light" panose="020B0604020202020204" charset="0"/>
              </a:rPr>
              <a:pPr/>
              <a:t>31</a:t>
            </a:fld>
            <a:endParaRPr lang="en-US" altLang="ru-RU">
              <a:solidFill>
                <a:schemeClr val="bg1"/>
              </a:solidFill>
              <a:latin typeface="Roboto Light" panose="020B0604020202020204" charset="0"/>
            </a:endParaRPr>
          </a:p>
        </p:txBody>
      </p:sp>
      <p:cxnSp>
        <p:nvCxnSpPr>
          <p:cNvPr id="19" name="Straight Connector 34"/>
          <p:cNvCxnSpPr>
            <a:stCxn id="25" idx="6"/>
          </p:cNvCxnSpPr>
          <p:nvPr/>
        </p:nvCxnSpPr>
        <p:spPr>
          <a:xfrm flipV="1">
            <a:off x="1626365" y="2407443"/>
            <a:ext cx="7412041" cy="79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829" name="Group 32"/>
          <p:cNvGrpSpPr>
            <a:grpSpLocks/>
          </p:cNvGrpSpPr>
          <p:nvPr/>
        </p:nvGrpSpPr>
        <p:grpSpPr bwMode="auto">
          <a:xfrm>
            <a:off x="940565" y="2065340"/>
            <a:ext cx="3805599" cy="3146291"/>
            <a:chOff x="736566" y="2682894"/>
            <a:chExt cx="3804634" cy="3146154"/>
          </a:xfrm>
        </p:grpSpPr>
        <p:sp>
          <p:nvSpPr>
            <p:cNvPr id="25" name="Oval 9"/>
            <p:cNvSpPr/>
            <p:nvPr/>
          </p:nvSpPr>
          <p:spPr>
            <a:xfrm>
              <a:off x="736566" y="2682894"/>
              <a:ext cx="685626" cy="6857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Roboto Medium" charset="0"/>
                  <a:ea typeface="Roboto Medium" charset="0"/>
                  <a:cs typeface="Roboto Medium" charset="0"/>
                </a:rPr>
                <a:t>1</a:t>
              </a:r>
            </a:p>
          </p:txBody>
        </p:sp>
        <p:sp>
          <p:nvSpPr>
            <p:cNvPr id="77839" name="Rectangle 18"/>
            <p:cNvSpPr>
              <a:spLocks noChangeArrowheads="1"/>
            </p:cNvSpPr>
            <p:nvPr/>
          </p:nvSpPr>
          <p:spPr bwMode="auto">
            <a:xfrm>
              <a:off x="736800" y="3448133"/>
              <a:ext cx="3804400" cy="83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600" dirty="0" smtClean="0">
                  <a:solidFill>
                    <a:schemeClr val="accent2"/>
                  </a:solidFill>
                  <a:latin typeface="Roboto Medium" panose="020B0604020202020204" charset="0"/>
                  <a:cs typeface="Roboto Medium" panose="020B0604020202020204" charset="0"/>
                </a:rPr>
                <a:t>Оказание доступной высокого качества специализированной </a:t>
              </a:r>
              <a:r>
                <a:rPr lang="ru-RU" altLang="ru-RU" sz="1600" dirty="0">
                  <a:solidFill>
                    <a:schemeClr val="accent2"/>
                  </a:solidFill>
                  <a:latin typeface="Roboto Medium" panose="020B0604020202020204" charset="0"/>
                  <a:cs typeface="Roboto Medium" panose="020B0604020202020204" charset="0"/>
                </a:rPr>
                <a:t>медицинской помощи</a:t>
              </a:r>
              <a:endParaRPr lang="en-US" altLang="ru-RU" sz="1600" dirty="0">
                <a:solidFill>
                  <a:schemeClr val="accent2"/>
                </a:solidFill>
                <a:latin typeface="Roboto Medium" panose="020B0604020202020204" charset="0"/>
                <a:cs typeface="Roboto Medium" panose="020B0604020202020204" charset="0"/>
              </a:endParaRPr>
            </a:p>
          </p:txBody>
        </p:sp>
        <p:sp>
          <p:nvSpPr>
            <p:cNvPr id="77840" name="Rectangle 19"/>
            <p:cNvSpPr>
              <a:spLocks noChangeArrowheads="1"/>
            </p:cNvSpPr>
            <p:nvPr/>
          </p:nvSpPr>
          <p:spPr bwMode="auto">
            <a:xfrm>
              <a:off x="736566" y="4505667"/>
              <a:ext cx="3447176" cy="132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1. ПГГ</a:t>
              </a:r>
            </a:p>
            <a:p>
              <a:pPr eaLnBrk="1" hangingPunct="1"/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2. Расширение спектра ВМП</a:t>
              </a:r>
            </a:p>
            <a:p>
              <a:pPr eaLnBrk="1" hangingPunct="1"/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3. Развитие реабилитационной помощи</a:t>
              </a:r>
            </a:p>
            <a:p>
              <a:pPr eaLnBrk="1" hangingPunct="1"/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4. Инфекционный мониторинг</a:t>
              </a:r>
              <a:endParaRPr lang="ru-RU" altLang="ru-RU" sz="1600" b="1" dirty="0">
                <a:latin typeface="Roboto Light" panose="020B0604020202020204" charset="0"/>
                <a:cs typeface="Roboto Light" panose="020B0604020202020204" charset="0"/>
              </a:endParaRPr>
            </a:p>
          </p:txBody>
        </p:sp>
      </p:grpSp>
      <p:grpSp>
        <p:nvGrpSpPr>
          <p:cNvPr id="77830" name="Group 31"/>
          <p:cNvGrpSpPr>
            <a:grpSpLocks/>
          </p:cNvGrpSpPr>
          <p:nvPr/>
        </p:nvGrpSpPr>
        <p:grpSpPr bwMode="auto">
          <a:xfrm>
            <a:off x="5096640" y="2065338"/>
            <a:ext cx="3032805" cy="3571656"/>
            <a:chOff x="3681007" y="2682894"/>
            <a:chExt cx="3032616" cy="3572134"/>
          </a:xfrm>
        </p:grpSpPr>
        <p:sp>
          <p:nvSpPr>
            <p:cNvPr id="30" name="Oval 10"/>
            <p:cNvSpPr/>
            <p:nvPr/>
          </p:nvSpPr>
          <p:spPr>
            <a:xfrm>
              <a:off x="3681007" y="2682894"/>
              <a:ext cx="685757" cy="6843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Roboto Medium" charset="0"/>
                  <a:ea typeface="Roboto Medium" charset="0"/>
                  <a:cs typeface="Roboto Medium" charset="0"/>
                </a:rPr>
                <a:t>2</a:t>
              </a:r>
            </a:p>
          </p:txBody>
        </p:sp>
        <p:sp>
          <p:nvSpPr>
            <p:cNvPr id="77836" name="Rectangle 20"/>
            <p:cNvSpPr>
              <a:spLocks noChangeArrowheads="1"/>
            </p:cNvSpPr>
            <p:nvPr/>
          </p:nvSpPr>
          <p:spPr bwMode="auto">
            <a:xfrm>
              <a:off x="3681008" y="3393075"/>
              <a:ext cx="3032615" cy="58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600" dirty="0" smtClean="0">
                  <a:solidFill>
                    <a:schemeClr val="accent2"/>
                  </a:solidFill>
                  <a:latin typeface="Roboto Medium" panose="020B0604020202020204" charset="0"/>
                  <a:cs typeface="Roboto Medium" panose="020B0604020202020204" charset="0"/>
                </a:rPr>
                <a:t>В том числе, детям </a:t>
              </a:r>
              <a:r>
                <a:rPr lang="ru-RU" altLang="ru-RU" sz="1600" dirty="0">
                  <a:solidFill>
                    <a:schemeClr val="accent2"/>
                  </a:solidFill>
                  <a:latin typeface="Roboto Medium" panose="020B0604020202020204" charset="0"/>
                  <a:cs typeface="Roboto Medium" panose="020B0604020202020204" charset="0"/>
                </a:rPr>
                <a:t>первого года жизни</a:t>
              </a:r>
              <a:endParaRPr lang="en-US" altLang="ru-RU" sz="1600" dirty="0">
                <a:solidFill>
                  <a:schemeClr val="accent2"/>
                </a:solidFill>
                <a:latin typeface="Roboto Medium" panose="020B0604020202020204" charset="0"/>
                <a:cs typeface="Roboto Medium" panose="020B0604020202020204" charset="0"/>
              </a:endParaRPr>
            </a:p>
          </p:txBody>
        </p:sp>
        <p:sp>
          <p:nvSpPr>
            <p:cNvPr id="77837" name="Rectangle 27"/>
            <p:cNvSpPr>
              <a:spLocks noChangeArrowheads="1"/>
            </p:cNvSpPr>
            <p:nvPr/>
          </p:nvSpPr>
          <p:spPr bwMode="auto">
            <a:xfrm>
              <a:off x="3721446" y="4438903"/>
              <a:ext cx="2992177" cy="18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1. Локальные протоколы: по БЛД</a:t>
              </a:r>
              <a:r>
                <a:rPr lang="ru-RU" altLang="ru-RU" sz="1600" b="1" dirty="0">
                  <a:latin typeface="Roboto Light" panose="020B0604020202020204" charset="0"/>
                  <a:cs typeface="Roboto Light" panose="020B0604020202020204" charset="0"/>
                </a:rPr>
                <a:t>, НЭК, ОАП.</a:t>
              </a:r>
            </a:p>
            <a:p>
              <a:pPr eaLnBrk="1" hangingPunct="1"/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2. Республиканская конференция с ФМУ по БЛД.</a:t>
              </a:r>
            </a:p>
            <a:p>
              <a:pPr eaLnBrk="1" hangingPunct="1"/>
              <a:r>
                <a:rPr lang="ru-RU" altLang="ru-RU" sz="1600" b="1" dirty="0">
                  <a:latin typeface="Roboto Light" panose="020B0604020202020204" charset="0"/>
                  <a:cs typeface="Roboto Light" panose="020B0604020202020204" charset="0"/>
                </a:rPr>
                <a:t>3</a:t>
              </a:r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. Целевое </a:t>
              </a:r>
              <a:r>
                <a:rPr lang="ru-RU" altLang="ru-RU" sz="1600" b="1" dirty="0">
                  <a:latin typeface="Roboto Light" panose="020B0604020202020204" charset="0"/>
                  <a:cs typeface="Roboto Light" panose="020B0604020202020204" charset="0"/>
                </a:rPr>
                <a:t>повышение </a:t>
              </a:r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квалификации в ведущих ФМУ</a:t>
              </a:r>
              <a:endParaRPr lang="ru-RU" altLang="ru-RU" sz="1600" b="1" dirty="0">
                <a:latin typeface="Roboto Light" panose="020B0604020202020204" charset="0"/>
                <a:cs typeface="Roboto Light" panose="020B0604020202020204" charset="0"/>
              </a:endParaRPr>
            </a:p>
          </p:txBody>
        </p:sp>
      </p:grpSp>
      <p:grpSp>
        <p:nvGrpSpPr>
          <p:cNvPr id="77831" name="Group 30"/>
          <p:cNvGrpSpPr>
            <a:grpSpLocks/>
          </p:cNvGrpSpPr>
          <p:nvPr/>
        </p:nvGrpSpPr>
        <p:grpSpPr bwMode="auto">
          <a:xfrm>
            <a:off x="8479922" y="2065337"/>
            <a:ext cx="3712078" cy="4129339"/>
            <a:chOff x="6409444" y="2682894"/>
            <a:chExt cx="3711223" cy="4130116"/>
          </a:xfrm>
        </p:grpSpPr>
        <p:sp>
          <p:nvSpPr>
            <p:cNvPr id="35" name="Oval 11"/>
            <p:cNvSpPr/>
            <p:nvPr/>
          </p:nvSpPr>
          <p:spPr>
            <a:xfrm>
              <a:off x="6624978" y="2682894"/>
              <a:ext cx="685642" cy="6843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Roboto Medium" charset="0"/>
                  <a:ea typeface="Roboto Medium" charset="0"/>
                  <a:cs typeface="Roboto Medium" charset="0"/>
                </a:rPr>
                <a:t>3</a:t>
              </a:r>
            </a:p>
          </p:txBody>
        </p:sp>
        <p:sp>
          <p:nvSpPr>
            <p:cNvPr id="77833" name="Rectangle 22"/>
            <p:cNvSpPr>
              <a:spLocks noChangeArrowheads="1"/>
            </p:cNvSpPr>
            <p:nvPr/>
          </p:nvSpPr>
          <p:spPr bwMode="auto">
            <a:xfrm>
              <a:off x="6409444" y="3397033"/>
              <a:ext cx="3711223" cy="5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chemeClr val="accent2"/>
                  </a:solidFill>
                  <a:latin typeface="Roboto Medium" panose="020B0604020202020204" charset="0"/>
                  <a:cs typeface="Roboto Medium" panose="020B0604020202020204" charset="0"/>
                </a:rPr>
                <a:t>Улучшение качества /безопасности медицинской </a:t>
              </a:r>
              <a:r>
                <a:rPr lang="ru-RU" altLang="ru-RU" sz="1600" dirty="0" smtClean="0">
                  <a:solidFill>
                    <a:schemeClr val="accent2"/>
                  </a:solidFill>
                  <a:latin typeface="Roboto Medium" panose="020B0604020202020204" charset="0"/>
                  <a:cs typeface="Roboto Medium" panose="020B0604020202020204" charset="0"/>
                </a:rPr>
                <a:t>деятельности</a:t>
              </a:r>
              <a:endParaRPr lang="en-US" altLang="ru-RU" sz="1600" dirty="0">
                <a:solidFill>
                  <a:schemeClr val="accent2"/>
                </a:solidFill>
                <a:latin typeface="Roboto Medium" panose="020B0604020202020204" charset="0"/>
                <a:cs typeface="Roboto Medium" panose="020B0604020202020204" charset="0"/>
              </a:endParaRPr>
            </a:p>
          </p:txBody>
        </p:sp>
        <p:sp>
          <p:nvSpPr>
            <p:cNvPr id="77834" name="Rectangle 28"/>
            <p:cNvSpPr>
              <a:spLocks noChangeArrowheads="1"/>
            </p:cNvSpPr>
            <p:nvPr/>
          </p:nvSpPr>
          <p:spPr bwMode="auto">
            <a:xfrm>
              <a:off x="6409444" y="4504251"/>
              <a:ext cx="3711223" cy="230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latin typeface="Roboto Light" panose="020B0604020202020204" charset="0"/>
                  <a:cs typeface="Roboto Light" panose="020B0604020202020204" charset="0"/>
                </a:rPr>
                <a:t>1. Приказ МЗ РФ № 203н</a:t>
              </a:r>
            </a:p>
            <a:p>
              <a:pPr eaLnBrk="1" hangingPunct="1"/>
              <a:r>
                <a:rPr lang="ru-RU" altLang="ru-RU" sz="1600" b="1" dirty="0">
                  <a:latin typeface="Roboto Light" panose="020B0604020202020204" charset="0"/>
                  <a:cs typeface="Roboto Light" panose="020B0604020202020204" charset="0"/>
                </a:rPr>
                <a:t>2. </a:t>
              </a:r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Уменьшение </a:t>
              </a:r>
              <a:r>
                <a:rPr lang="ru-RU" altLang="ru-RU" sz="1600" b="1" dirty="0">
                  <a:latin typeface="Roboto Light" panose="020B0604020202020204" charset="0"/>
                  <a:cs typeface="Roboto Light" panose="020B0604020202020204" charset="0"/>
                </a:rPr>
                <a:t>финансовых потерь</a:t>
              </a:r>
            </a:p>
            <a:p>
              <a:pPr eaLnBrk="1" hangingPunct="1"/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- оптимизация </a:t>
              </a:r>
              <a:r>
                <a:rPr lang="ru-RU" altLang="ru-RU" sz="1600" b="1" dirty="0">
                  <a:latin typeface="Roboto Light" panose="020B0604020202020204" charset="0"/>
                  <a:cs typeface="Roboto Light" panose="020B0604020202020204" charset="0"/>
                </a:rPr>
                <a:t>коэффициента </a:t>
              </a:r>
              <a:r>
                <a:rPr lang="ru-RU" altLang="ru-RU" sz="1600" b="1" dirty="0" err="1" smtClean="0">
                  <a:latin typeface="Roboto Light" panose="020B0604020202020204" charset="0"/>
                  <a:cs typeface="Roboto Light" panose="020B0604020202020204" charset="0"/>
                </a:rPr>
                <a:t>затратоемкости</a:t>
              </a:r>
              <a:endParaRPr lang="ru-RU" altLang="ru-RU" sz="1600" b="1" dirty="0">
                <a:latin typeface="Roboto Light" panose="020B0604020202020204" charset="0"/>
                <a:cs typeface="Roboto Light" panose="020B0604020202020204" charset="0"/>
              </a:endParaRPr>
            </a:p>
            <a:p>
              <a:pPr eaLnBrk="1" hangingPunct="1"/>
              <a:r>
                <a:rPr lang="ru-RU" altLang="ru-RU" sz="1600" b="1" dirty="0">
                  <a:latin typeface="Roboto Light" panose="020B0604020202020204" charset="0"/>
                  <a:cs typeface="Roboto Light" panose="020B0604020202020204" charset="0"/>
                </a:rPr>
                <a:t>3. Экспертиза качества медицинской </a:t>
              </a:r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помощи – риск-ориентированный подход</a:t>
              </a:r>
              <a:endParaRPr lang="ru-RU" altLang="ru-RU" sz="1600" b="1" dirty="0">
                <a:latin typeface="Roboto Light" panose="020B0604020202020204" charset="0"/>
                <a:cs typeface="Roboto Light" panose="020B0604020202020204" charset="0"/>
              </a:endParaRPr>
            </a:p>
            <a:p>
              <a:pPr eaLnBrk="1" hangingPunct="1"/>
              <a:r>
                <a:rPr lang="ru-RU" altLang="ru-RU" sz="1600" b="1" dirty="0">
                  <a:latin typeface="Roboto Light" panose="020B0604020202020204" charset="0"/>
                  <a:cs typeface="Roboto Light" panose="020B0604020202020204" charset="0"/>
                </a:rPr>
                <a:t>4. </a:t>
              </a:r>
              <a:r>
                <a:rPr lang="ru-RU" altLang="ru-RU" sz="1600" b="1" dirty="0" smtClean="0">
                  <a:latin typeface="Roboto Light" panose="020B0604020202020204" charset="0"/>
                  <a:cs typeface="Roboto Light" panose="020B0604020202020204" charset="0"/>
                </a:rPr>
                <a:t>Телемедицинское консультирование</a:t>
              </a:r>
              <a:endParaRPr lang="ru-RU" altLang="ru-RU" sz="1600" b="1" dirty="0">
                <a:latin typeface="Roboto Light" panose="020B0604020202020204" charset="0"/>
                <a:cs typeface="Roboto Light" panose="020B060402020202020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460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Структура коечного фонда ГУ РДКБ в 2018 году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85EDF1-B17A-40BF-B2EE-46D80131276C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4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776647"/>
              </p:ext>
            </p:extLst>
          </p:nvPr>
        </p:nvGraphicFramePr>
        <p:xfrm>
          <a:off x="362946" y="2065337"/>
          <a:ext cx="11558182" cy="4158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674">
                  <a:extLst>
                    <a:ext uri="{9D8B030D-6E8A-4147-A177-3AD203B41FA5}">
                      <a16:colId xmlns:a16="http://schemas.microsoft.com/office/drawing/2014/main" xmlns="" val="2256855813"/>
                    </a:ext>
                  </a:extLst>
                </a:gridCol>
                <a:gridCol w="825319">
                  <a:extLst>
                    <a:ext uri="{9D8B030D-6E8A-4147-A177-3AD203B41FA5}">
                      <a16:colId xmlns:a16="http://schemas.microsoft.com/office/drawing/2014/main" xmlns="" val="2322497838"/>
                    </a:ext>
                  </a:extLst>
                </a:gridCol>
                <a:gridCol w="773893">
                  <a:extLst>
                    <a:ext uri="{9D8B030D-6E8A-4147-A177-3AD203B41FA5}">
                      <a16:colId xmlns:a16="http://schemas.microsoft.com/office/drawing/2014/main" xmlns="" val="2402345509"/>
                    </a:ext>
                  </a:extLst>
                </a:gridCol>
                <a:gridCol w="738370">
                  <a:extLst>
                    <a:ext uri="{9D8B030D-6E8A-4147-A177-3AD203B41FA5}">
                      <a16:colId xmlns:a16="http://schemas.microsoft.com/office/drawing/2014/main" xmlns="" val="4262820233"/>
                    </a:ext>
                  </a:extLst>
                </a:gridCol>
                <a:gridCol w="3612627">
                  <a:extLst>
                    <a:ext uri="{9D8B030D-6E8A-4147-A177-3AD203B41FA5}">
                      <a16:colId xmlns:a16="http://schemas.microsoft.com/office/drawing/2014/main" xmlns="" val="2399274595"/>
                    </a:ext>
                  </a:extLst>
                </a:gridCol>
                <a:gridCol w="775899">
                  <a:extLst>
                    <a:ext uri="{9D8B030D-6E8A-4147-A177-3AD203B41FA5}">
                      <a16:colId xmlns:a16="http://schemas.microsoft.com/office/drawing/2014/main" xmlns="" val="2298673971"/>
                    </a:ext>
                  </a:extLst>
                </a:gridCol>
                <a:gridCol w="775899">
                  <a:extLst>
                    <a:ext uri="{9D8B030D-6E8A-4147-A177-3AD203B41FA5}">
                      <a16:colId xmlns:a16="http://schemas.microsoft.com/office/drawing/2014/main" xmlns="" val="1676952453"/>
                    </a:ext>
                  </a:extLst>
                </a:gridCol>
                <a:gridCol w="852501">
                  <a:extLst>
                    <a:ext uri="{9D8B030D-6E8A-4147-A177-3AD203B41FA5}">
                      <a16:colId xmlns:a16="http://schemas.microsoft.com/office/drawing/2014/main" xmlns="" val="2280342016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профиль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2017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2018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Откл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профиль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2017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2018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Откл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867409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Гастроэнтерологические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-3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Нейрохирургические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-5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58215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Пульмонологические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+1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Челюстно-лицевой хир. хирургии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extLst>
                  <a:ext uri="{0D108BD9-81ED-4DB2-BD59-A6C34878D82A}">
                    <a16:rowId xmlns:a16="http://schemas.microsoft.com/office/drawing/2014/main" xmlns="" val="3027812142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Эндокринологические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-1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Хирургические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extLst>
                  <a:ext uri="{0D108BD9-81ED-4DB2-BD59-A6C34878D82A}">
                    <a16:rowId xmlns:a16="http://schemas.microsoft.com/office/drawing/2014/main" xmlns="" val="589428530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Нефрологические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Гнойной хирургии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extLst>
                  <a:ext uri="{0D108BD9-81ED-4DB2-BD59-A6C34878D82A}">
                    <a16:rowId xmlns:a16="http://schemas.microsoft.com/office/drawing/2014/main" xmlns="" val="3579795341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Аллергологические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+2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Онкологические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+1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032747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Педиатрические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11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+1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Отоларингологические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extLst>
                  <a:ext uri="{0D108BD9-81ED-4DB2-BD59-A6C34878D82A}">
                    <a16:rowId xmlns:a16="http://schemas.microsoft.com/office/drawing/2014/main" xmlns="" val="1993828498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Травматологические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Неврологические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-5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947632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Ортопедические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Ожоговые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extLst>
                  <a:ext uri="{0D108BD9-81ED-4DB2-BD59-A6C34878D82A}">
                    <a16:rowId xmlns:a16="http://schemas.microsoft.com/office/drawing/2014/main" xmlns="" val="2698121334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Урологические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25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Патология новорожденных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-5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638501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Гематологические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-1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Паллиативные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+1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185317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Реабилитационные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+5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extLst>
                  <a:ext uri="{0D108BD9-81ED-4DB2-BD59-A6C34878D82A}">
                    <a16:rowId xmlns:a16="http://schemas.microsoft.com/office/drawing/2014/main" xmlns="" val="3570864725"/>
                  </a:ext>
                </a:extLst>
              </a:tr>
              <a:tr h="28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Психиатрические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Всего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405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395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-10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Times New Roman" panose="02020603050405020304" pitchFamily="18" charset="0"/>
                      </a:endParaRPr>
                    </a:p>
                  </a:txBody>
                  <a:tcPr marL="27918" marR="27918" marT="0" marB="0">
                    <a:solidFill>
                      <a:srgbClr val="FF5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09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55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Выполнение плановых объемных показателей отделениями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056B6E-B2D1-43BF-AA00-C418CFFBAD8C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5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sp>
        <p:nvSpPr>
          <p:cNvPr id="21508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527050" y="1041400"/>
            <a:ext cx="11229975" cy="338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itchFamily="2" charset="0"/>
                <a:ea typeface="Roboto Light" pitchFamily="2" charset="0"/>
                <a:cs typeface="Roboto Light" pitchFamily="2" charset="0"/>
              </a:rPr>
              <a:t>по источникам финансирования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itchFamily="2" charset="0"/>
                <a:ea typeface="Roboto Light" pitchFamily="2" charset="0"/>
                <a:cs typeface="Roboto Light" pitchFamily="2" charset="0"/>
              </a:rPr>
              <a:t> (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itchFamily="2" charset="0"/>
                <a:ea typeface="Roboto Light" pitchFamily="2" charset="0"/>
                <a:cs typeface="Roboto Light" pitchFamily="2" charset="0"/>
              </a:rPr>
              <a:t>% выполнения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itchFamily="2" charset="0"/>
                <a:ea typeface="Roboto Light" pitchFamily="2" charset="0"/>
                <a:cs typeface="Roboto Light" pitchFamily="2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8819496"/>
              </p:ext>
            </p:extLst>
          </p:nvPr>
        </p:nvGraphicFramePr>
        <p:xfrm>
          <a:off x="1661160" y="1711325"/>
          <a:ext cx="9119822" cy="4707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494">
                  <a:extLst>
                    <a:ext uri="{9D8B030D-6E8A-4147-A177-3AD203B41FA5}">
                      <a16:colId xmlns:a16="http://schemas.microsoft.com/office/drawing/2014/main" xmlns="" val="3596614221"/>
                    </a:ext>
                  </a:extLst>
                </a:gridCol>
                <a:gridCol w="1703832">
                  <a:extLst>
                    <a:ext uri="{9D8B030D-6E8A-4147-A177-3AD203B41FA5}">
                      <a16:colId xmlns:a16="http://schemas.microsoft.com/office/drawing/2014/main" xmlns="" val="1535022729"/>
                    </a:ext>
                  </a:extLst>
                </a:gridCol>
                <a:gridCol w="1703832">
                  <a:extLst>
                    <a:ext uri="{9D8B030D-6E8A-4147-A177-3AD203B41FA5}">
                      <a16:colId xmlns:a16="http://schemas.microsoft.com/office/drawing/2014/main" xmlns="" val="2070767318"/>
                    </a:ext>
                  </a:extLst>
                </a:gridCol>
                <a:gridCol w="1703832">
                  <a:extLst>
                    <a:ext uri="{9D8B030D-6E8A-4147-A177-3AD203B41FA5}">
                      <a16:colId xmlns:a16="http://schemas.microsoft.com/office/drawing/2014/main" xmlns="" val="867216750"/>
                    </a:ext>
                  </a:extLst>
                </a:gridCol>
                <a:gridCol w="1703832">
                  <a:extLst>
                    <a:ext uri="{9D8B030D-6E8A-4147-A177-3AD203B41FA5}">
                      <a16:colId xmlns:a16="http://schemas.microsoft.com/office/drawing/2014/main" xmlns="" val="2509676045"/>
                    </a:ext>
                  </a:extLst>
                </a:gridCol>
              </a:tblGrid>
              <a:tr h="472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СТАЦИОНАР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ФОМС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ФОМС Высокие технологии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 Бюджет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422079"/>
                  </a:ext>
                </a:extLst>
              </a:tr>
              <a:tr h="811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ЧЛХ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53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8788108"/>
                  </a:ext>
                </a:extLst>
              </a:tr>
              <a:tr h="4722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Травматологическое отд.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1358016"/>
                  </a:ext>
                </a:extLst>
              </a:tr>
              <a:tr h="393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Хирургическое отд.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9767004"/>
                  </a:ext>
                </a:extLst>
              </a:tr>
              <a:tr h="92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ОПН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2577782"/>
                  </a:ext>
                </a:extLst>
              </a:tr>
              <a:tr h="3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Нейрохирург.отд.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187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0015776"/>
                  </a:ext>
                </a:extLst>
              </a:tr>
              <a:tr h="3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Уролог.отделение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188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2777679"/>
                  </a:ext>
                </a:extLst>
              </a:tr>
              <a:tr h="393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Ортопедическое отд.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99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71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7111448"/>
                  </a:ext>
                </a:extLst>
              </a:tr>
              <a:tr h="393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Неврологическое отд.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99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99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0531471"/>
                  </a:ext>
                </a:extLst>
              </a:tr>
              <a:tr h="393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Педиатрическое отд.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98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97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9569355"/>
                  </a:ext>
                </a:extLst>
              </a:tr>
              <a:tr h="550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Онкологическое отделение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6234691"/>
                  </a:ext>
                </a:extLst>
              </a:tr>
              <a:tr h="811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ОНН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64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68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7916509"/>
                  </a:ext>
                </a:extLst>
              </a:tr>
              <a:tr h="811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Итого стационар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97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2897" marR="2897" marT="2897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850039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Структура причин госпитализации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C5A26B2-47C6-492D-8166-5FD99DABC35C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6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6538499"/>
              </p:ext>
            </p:extLst>
          </p:nvPr>
        </p:nvGraphicFramePr>
        <p:xfrm>
          <a:off x="346075" y="2193925"/>
          <a:ext cx="11591925" cy="3385239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xmlns="" val="310379267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xmlns="" val="1957258338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xmlns="" val="110575202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xmlns="" val="1387083822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xmlns="" val="370541785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xmlns="" val="1586056605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xmlns="" val="3562685870"/>
                    </a:ext>
                  </a:extLst>
                </a:gridCol>
              </a:tblGrid>
              <a:tr h="42315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МКБ 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2015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2016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2017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397478"/>
                  </a:ext>
                </a:extLst>
              </a:tr>
              <a:tr h="423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До 1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До 1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До 1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5260383"/>
                  </a:ext>
                </a:extLst>
              </a:tr>
              <a:tr h="4231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VI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кл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 Болезни нервной системы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15,01(+1,30)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27,82(+5,67)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13,90(+1,11)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27,39(-0,43)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15,6(+1,7)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28,8(+1,41)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0873411"/>
                  </a:ext>
                </a:extLst>
              </a:tr>
              <a:tr h="4231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XIX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кл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 Травмы и отравления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14,34(0,30)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5,95(+0,28)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14,27(-0,07)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5,17(-0,78)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14,1(-0,17)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5,0(-0,17)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7820534"/>
                  </a:ext>
                </a:extLst>
              </a:tr>
              <a:tr h="4231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X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кл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 Болезни органов дыхания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11,92(+0,08)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3,57(-0,10)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12,88(+0,94)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3,29(-0,29)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12,88(+0,94)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3,29(-0,29)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32732"/>
                  </a:ext>
                </a:extLst>
              </a:tr>
              <a:tr h="4231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XVII </a:t>
                      </a:r>
                      <a:r>
                        <a:rPr kumimoji="0" lang="en-US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кл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Врождённые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аномалии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Medium" pitchFamily="2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10,17(0,0)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15,79(-1,08)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10,63(+0,46)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15,22(-0,57)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11,36(+0,73)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15,26(+0,04)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2614463"/>
                  </a:ext>
                </a:extLst>
              </a:tr>
              <a:tr h="8463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XVI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кл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Medium" pitchFamily="2" charset="0"/>
                        </a:rPr>
                        <a:t> Отдельные состояния перинатального периода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4,75(-0,41)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29,57(-2,63)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5,13(+0,78)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31,0(+1,43)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4,74(+0,39)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itchFamily="2" charset="0"/>
                          <a:ea typeface="Roboto Light" pitchFamily="2" charset="0"/>
                          <a:cs typeface="Times New Roman" panose="02020603050405020304" pitchFamily="18" charset="0"/>
                        </a:rPr>
                        <a:t>31,30(+0,3)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852965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Оказание высокотехнологичной медицинской помощи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183AA6-632E-46A4-8B3B-669B971A97CB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7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1952570"/>
              </p:ext>
            </p:extLst>
          </p:nvPr>
        </p:nvGraphicFramePr>
        <p:xfrm>
          <a:off x="1272972" y="2172381"/>
          <a:ext cx="3773894" cy="3364992"/>
        </p:xfrm>
        <a:graphic>
          <a:graphicData uri="http://schemas.openxmlformats.org/drawingml/2006/table">
            <a:tbl>
              <a:tblPr/>
              <a:tblGrid>
                <a:gridCol w="1885560">
                  <a:extLst>
                    <a:ext uri="{9D8B030D-6E8A-4147-A177-3AD203B41FA5}">
                      <a16:colId xmlns:a16="http://schemas.microsoft.com/office/drawing/2014/main" xmlns="" val="3658931971"/>
                    </a:ext>
                  </a:extLst>
                </a:gridCol>
                <a:gridCol w="944167">
                  <a:extLst>
                    <a:ext uri="{9D8B030D-6E8A-4147-A177-3AD203B41FA5}">
                      <a16:colId xmlns:a16="http://schemas.microsoft.com/office/drawing/2014/main" xmlns="" val="2962649056"/>
                    </a:ext>
                  </a:extLst>
                </a:gridCol>
                <a:gridCol w="944167">
                  <a:extLst>
                    <a:ext uri="{9D8B030D-6E8A-4147-A177-3AD203B41FA5}">
                      <a16:colId xmlns:a16="http://schemas.microsoft.com/office/drawing/2014/main" xmlns="" val="1362738858"/>
                    </a:ext>
                  </a:extLst>
                </a:gridCol>
              </a:tblGrid>
              <a:tr h="25241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 Профиль ВМП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2016 год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2017 год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705235"/>
                  </a:ext>
                </a:extLst>
              </a:tr>
              <a:tr h="23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факт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Факт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949869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НЕОНАТОЛОГИЯ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66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2939808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ОРТОПЕДИЯ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6159412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НЕЙРОХИРУРГИЯ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2035300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УРОЛОГИЯ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70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86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0610668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ЧЛХ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0449989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ХИРУРГИЯ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4478800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НЕОН.ХИРУРГИЯ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3654381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ПЕДИАТРИЯ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3596948"/>
                  </a:ext>
                </a:extLst>
              </a:tr>
              <a:tr h="234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Всего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230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252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364317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1868249"/>
              </p:ext>
            </p:extLst>
          </p:nvPr>
        </p:nvGraphicFramePr>
        <p:xfrm>
          <a:off x="6650831" y="2124978"/>
          <a:ext cx="4319588" cy="3447800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xmlns="" val="212448554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181437359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525193415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3298319599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1048488314"/>
                    </a:ext>
                  </a:extLst>
                </a:gridCol>
              </a:tblGrid>
              <a:tr h="215900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профиль ВМП</a:t>
                      </a:r>
                    </a:p>
                  </a:txBody>
                  <a:tcPr marL="54204" marR="54204" marT="7528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2016 год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2017 год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68921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план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факт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план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факт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088193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неонат.хирургия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2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2790243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нейрохирургия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9256881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хирургия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137649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онкология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2216828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педиатрия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36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36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7085278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ортопед.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54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54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40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1663326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уролог.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70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70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71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71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4303057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члх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15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15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5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4293424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Всего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181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181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167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167</a:t>
                      </a:r>
                    </a:p>
                  </a:txBody>
                  <a:tcPr marL="54204" marR="54204" marT="7528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3137376"/>
                  </a:ext>
                </a:extLst>
              </a:tr>
            </a:tbl>
          </a:graphicData>
        </a:graphic>
      </p:graphicFrame>
      <p:sp>
        <p:nvSpPr>
          <p:cNvPr id="27802" name="Прямоугольник 6"/>
          <p:cNvSpPr>
            <a:spLocks noChangeArrowheads="1"/>
          </p:cNvSpPr>
          <p:nvPr/>
        </p:nvSpPr>
        <p:spPr bwMode="auto">
          <a:xfrm>
            <a:off x="7951788" y="1752600"/>
            <a:ext cx="171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Roboto Light" pitchFamily="2" charset="0"/>
                <a:ea typeface="Roboto Light" pitchFamily="2" charset="0"/>
                <a:cs typeface="Roboto Light" pitchFamily="2" charset="0"/>
              </a:rPr>
              <a:t>ВМП, раздел II</a:t>
            </a:r>
          </a:p>
        </p:txBody>
      </p:sp>
      <p:sp>
        <p:nvSpPr>
          <p:cNvPr id="27803" name="Прямоугольник 14"/>
          <p:cNvSpPr>
            <a:spLocks noChangeArrowheads="1"/>
          </p:cNvSpPr>
          <p:nvPr/>
        </p:nvSpPr>
        <p:spPr bwMode="auto">
          <a:xfrm>
            <a:off x="2300288" y="1752600"/>
            <a:ext cx="1719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Roboto Light" pitchFamily="2" charset="0"/>
                <a:ea typeface="Roboto Light" pitchFamily="2" charset="0"/>
                <a:cs typeface="Roboto Light" pitchFamily="2" charset="0"/>
              </a:rPr>
              <a:t>ВМП, раздел I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9423441"/>
              </p:ext>
            </p:extLst>
          </p:nvPr>
        </p:nvGraphicFramePr>
        <p:xfrm>
          <a:off x="2868613" y="5881688"/>
          <a:ext cx="6546850" cy="630936"/>
        </p:xfrm>
        <a:graphic>
          <a:graphicData uri="http://schemas.openxmlformats.org/drawingml/2006/table">
            <a:tbl>
              <a:tblPr/>
              <a:tblGrid>
                <a:gridCol w="1636712">
                  <a:extLst>
                    <a:ext uri="{9D8B030D-6E8A-4147-A177-3AD203B41FA5}">
                      <a16:colId xmlns:a16="http://schemas.microsoft.com/office/drawing/2014/main" xmlns="" val="142029881"/>
                    </a:ext>
                  </a:extLst>
                </a:gridCol>
                <a:gridCol w="1636713">
                  <a:extLst>
                    <a:ext uri="{9D8B030D-6E8A-4147-A177-3AD203B41FA5}">
                      <a16:colId xmlns:a16="http://schemas.microsoft.com/office/drawing/2014/main" xmlns="" val="2897414118"/>
                    </a:ext>
                  </a:extLst>
                </a:gridCol>
                <a:gridCol w="1636712">
                  <a:extLst>
                    <a:ext uri="{9D8B030D-6E8A-4147-A177-3AD203B41FA5}">
                      <a16:colId xmlns:a16="http://schemas.microsoft.com/office/drawing/2014/main" xmlns="" val="1540945774"/>
                    </a:ext>
                  </a:extLst>
                </a:gridCol>
                <a:gridCol w="1636713">
                  <a:extLst>
                    <a:ext uri="{9D8B030D-6E8A-4147-A177-3AD203B41FA5}">
                      <a16:colId xmlns:a16="http://schemas.microsoft.com/office/drawing/2014/main" xmlns="" val="180449329"/>
                    </a:ext>
                  </a:extLst>
                </a:gridCol>
              </a:tblGrid>
              <a:tr h="0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 Раздел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I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ПГГ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Объем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 Раздел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II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 ПГГ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Объем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325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45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164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8595917"/>
                  </a:ext>
                </a:extLst>
              </a:tr>
            </a:tbl>
          </a:graphicData>
        </a:graphic>
      </p:graphicFrame>
      <p:sp>
        <p:nvSpPr>
          <p:cNvPr id="27820" name="Прямоугольник 8"/>
          <p:cNvSpPr>
            <a:spLocks noChangeArrowheads="1"/>
          </p:cNvSpPr>
          <p:nvPr/>
        </p:nvSpPr>
        <p:spPr bwMode="auto">
          <a:xfrm>
            <a:off x="2827338" y="5470525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Плановые объемы оказания ВТМП в ГУ «РДКБ» на </a:t>
            </a:r>
            <a:r>
              <a:rPr lang="ru-RU" altLang="ru-RU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2018 </a:t>
            </a:r>
            <a:r>
              <a:rPr lang="ru-RU" altLang="ru-RU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7277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Реабилитационная помощь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72BEEB-9786-4FEA-ABFB-F89DE6228BAF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8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9587914"/>
              </p:ext>
            </p:extLst>
          </p:nvPr>
        </p:nvGraphicFramePr>
        <p:xfrm>
          <a:off x="527050" y="2286130"/>
          <a:ext cx="11229975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1798">
                  <a:extLst>
                    <a:ext uri="{9D8B030D-6E8A-4147-A177-3AD203B41FA5}">
                      <a16:colId xmlns:a16="http://schemas.microsoft.com/office/drawing/2014/main" xmlns="" val="3928242907"/>
                    </a:ext>
                  </a:extLst>
                </a:gridCol>
                <a:gridCol w="1171000">
                  <a:extLst>
                    <a:ext uri="{9D8B030D-6E8A-4147-A177-3AD203B41FA5}">
                      <a16:colId xmlns:a16="http://schemas.microsoft.com/office/drawing/2014/main" xmlns="" val="3966078538"/>
                    </a:ext>
                  </a:extLst>
                </a:gridCol>
                <a:gridCol w="993193">
                  <a:extLst>
                    <a:ext uri="{9D8B030D-6E8A-4147-A177-3AD203B41FA5}">
                      <a16:colId xmlns:a16="http://schemas.microsoft.com/office/drawing/2014/main" xmlns="" val="4273722815"/>
                    </a:ext>
                  </a:extLst>
                </a:gridCol>
                <a:gridCol w="940585">
                  <a:extLst>
                    <a:ext uri="{9D8B030D-6E8A-4147-A177-3AD203B41FA5}">
                      <a16:colId xmlns:a16="http://schemas.microsoft.com/office/drawing/2014/main" xmlns="" val="1367590684"/>
                    </a:ext>
                  </a:extLst>
                </a:gridCol>
                <a:gridCol w="873399">
                  <a:extLst>
                    <a:ext uri="{9D8B030D-6E8A-4147-A177-3AD203B41FA5}">
                      <a16:colId xmlns:a16="http://schemas.microsoft.com/office/drawing/2014/main" xmlns="" val="268737308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Количество пролеченных пациентов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14476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2014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2015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2016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2017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67318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Всего детей: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-из них дети инвалиды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-дети до 3 лет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122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229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225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486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47095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141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13499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322</a:t>
                      </a:r>
                      <a:endParaRPr lang="ru-RU" sz="1600" b="1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023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Отделение патологии новорожденных на 15 коек по профилю «неврология</a:t>
                      </a:r>
                      <a:r>
                        <a:rPr lang="ru-RU" sz="1600" dirty="0" smtClean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»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34052" marR="3405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122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229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225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219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2863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Психоневрологическое  отделение на 13 коек по профилю «неврология</a:t>
                      </a:r>
                      <a:r>
                        <a:rPr lang="ru-RU" sz="1600" dirty="0" smtClean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»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34052" marR="3405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173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820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Нейрохирургическое отделение на 2 койки по профилю «неврология</a:t>
                      </a:r>
                      <a:r>
                        <a:rPr lang="ru-RU" sz="1600" dirty="0" smtClean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»</a:t>
                      </a: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19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4356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Ортопедическое отделение на 5 коек по профилю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« травматология и ортопедия</a:t>
                      </a:r>
                      <a:r>
                        <a:rPr lang="ru-RU" sz="1600" dirty="0" smtClean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»</a:t>
                      </a:r>
                      <a:endParaRPr lang="ru-RU" sz="1600" dirty="0">
                        <a:effectLst/>
                        <a:latin typeface="Roboto Light" panose="020B0604020202020204" charset="0"/>
                        <a:ea typeface="Roboto Light" panose="020B0604020202020204" charset="0"/>
                      </a:endParaRPr>
                    </a:p>
                  </a:txBody>
                  <a:tcPr marL="34052" marR="3405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 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Roboto Light" panose="020B0604020202020204" charset="0"/>
                          <a:ea typeface="Roboto Light" panose="020B0604020202020204" charset="0"/>
                        </a:rPr>
                        <a:t>75</a:t>
                      </a:r>
                      <a:endParaRPr lang="ru-RU" sz="1600" b="1" dirty="0">
                        <a:effectLst/>
                        <a:latin typeface="Roboto Light" panose="020B0604020202020204" charset="0"/>
                        <a:ea typeface="Roboto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4052" marR="34052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747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510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561975"/>
            <a:ext cx="11229975" cy="430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itchFamily="2" charset="0"/>
                <a:ea typeface="Roboto Medium" pitchFamily="2" charset="0"/>
                <a:cs typeface="Roboto Medium" pitchFamily="2" charset="0"/>
              </a:rPr>
              <a:t>Аудиоскрининг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72BEEB-9786-4FEA-ABFB-F89DE6228BAF}" type="slidenum">
              <a:rPr lang="en-US" altLang="ru-RU">
                <a:solidFill>
                  <a:schemeClr val="bg1"/>
                </a:solidFill>
                <a:latin typeface="Roboto Light" pitchFamily="2" charset="0"/>
              </a:rPr>
              <a:pPr/>
              <a:t>9</a:t>
            </a:fld>
            <a:endParaRPr lang="en-US" altLang="ru-RU">
              <a:solidFill>
                <a:schemeClr val="bg1"/>
              </a:solidFill>
              <a:latin typeface="Roboto Ligh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905" y="3040870"/>
            <a:ext cx="7765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Roboto Light" pitchFamily="2" charset="0"/>
                <a:ea typeface="Roboto Light" pitchFamily="2" charset="0"/>
              </a:rPr>
              <a:t>9933</a:t>
            </a:r>
            <a:r>
              <a:rPr lang="ru-RU" sz="2400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400" dirty="0">
                <a:latin typeface="Roboto Light" pitchFamily="2" charset="0"/>
                <a:ea typeface="Roboto Light" pitchFamily="2" charset="0"/>
              </a:rPr>
              <a:t>обследованных новорожденных, </a:t>
            </a:r>
            <a:endParaRPr lang="en-US" sz="2400" dirty="0" smtClean="0"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Roboto Light" pitchFamily="2" charset="0"/>
                <a:ea typeface="Roboto Light" pitchFamily="2" charset="0"/>
              </a:rPr>
              <a:t>выявлено </a:t>
            </a:r>
            <a:r>
              <a:rPr lang="ru-RU" sz="2400" dirty="0">
                <a:latin typeface="Roboto Light" pitchFamily="2" charset="0"/>
                <a:ea typeface="Roboto Light" pitchFamily="2" charset="0"/>
              </a:rPr>
              <a:t>215 </a:t>
            </a:r>
            <a:r>
              <a:rPr lang="en-US" sz="2400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400" dirty="0" smtClean="0">
                <a:latin typeface="Roboto Light" pitchFamily="2" charset="0"/>
                <a:ea typeface="Roboto Light" pitchFamily="2" charset="0"/>
              </a:rPr>
              <a:t>детей </a:t>
            </a:r>
            <a:r>
              <a:rPr lang="ru-RU" sz="2400" dirty="0">
                <a:latin typeface="Roboto Light" pitchFamily="2" charset="0"/>
                <a:ea typeface="Roboto Light" pitchFamily="2" charset="0"/>
              </a:rPr>
              <a:t>с нарушением слуха.  </a:t>
            </a:r>
            <a:endParaRPr lang="en-US" sz="2400" dirty="0" smtClean="0"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Roboto Light" pitchFamily="2" charset="0"/>
                <a:ea typeface="Roboto Light" pitchFamily="2" charset="0"/>
              </a:rPr>
              <a:t>Кох</a:t>
            </a:r>
            <a:r>
              <a:rPr lang="ru-RU" sz="2400" dirty="0" err="1">
                <a:latin typeface="Roboto Light" pitchFamily="2" charset="0"/>
                <a:ea typeface="Roboto Light" pitchFamily="2" charset="0"/>
              </a:rPr>
              <a:t>л</a:t>
            </a:r>
            <a:r>
              <a:rPr lang="ru-RU" sz="2400" dirty="0" err="1" smtClean="0">
                <a:latin typeface="Roboto Light" pitchFamily="2" charset="0"/>
                <a:ea typeface="Roboto Light" pitchFamily="2" charset="0"/>
              </a:rPr>
              <a:t>еарная</a:t>
            </a:r>
            <a:r>
              <a:rPr lang="ru-RU" sz="2400" dirty="0" smtClean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sz="2400" dirty="0">
                <a:latin typeface="Roboto Light" pitchFamily="2" charset="0"/>
                <a:ea typeface="Roboto Light" pitchFamily="2" charset="0"/>
              </a:rPr>
              <a:t>имплантация – 9 детей в 2017 </a:t>
            </a:r>
            <a:r>
              <a:rPr lang="ru-RU" sz="2400" dirty="0" smtClean="0">
                <a:latin typeface="Roboto Light" pitchFamily="2" charset="0"/>
                <a:ea typeface="Roboto Light" pitchFamily="2" charset="0"/>
              </a:rPr>
              <a:t>году</a:t>
            </a:r>
            <a:endParaRPr lang="en-US" sz="2400" dirty="0" smtClean="0"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Roboto Light" pitchFamily="2" charset="0"/>
                <a:ea typeface="Roboto Light" pitchFamily="2" charset="0"/>
              </a:rPr>
              <a:t>наблюдаются </a:t>
            </a:r>
            <a:r>
              <a:rPr lang="ru-RU" sz="2400" dirty="0">
                <a:latin typeface="Roboto Light" pitchFamily="2" charset="0"/>
                <a:ea typeface="Roboto Light" pitchFamily="2" charset="0"/>
              </a:rPr>
              <a:t>после бинауральной КИ – 11 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2598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TEST">
      <a:dk1>
        <a:srgbClr val="000000"/>
      </a:dk1>
      <a:lt1>
        <a:srgbClr val="FFFFFF"/>
      </a:lt1>
      <a:dk2>
        <a:srgbClr val="0D47A1"/>
      </a:dk2>
      <a:lt2>
        <a:srgbClr val="E3F2FD"/>
      </a:lt2>
      <a:accent1>
        <a:srgbClr val="1565C0"/>
      </a:accent1>
      <a:accent2>
        <a:srgbClr val="1976D2"/>
      </a:accent2>
      <a:accent3>
        <a:srgbClr val="1E88E5"/>
      </a:accent3>
      <a:accent4>
        <a:srgbClr val="2196F3"/>
      </a:accent4>
      <a:accent5>
        <a:srgbClr val="42A5F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>
          <a:outerShdw blurRad="50800" dist="25400" dir="5400000" algn="t" rotWithShape="0">
            <a:prstClr val="black">
              <a:alpha val="30000"/>
            </a:prstClr>
          </a:outerShdw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with Circl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eaderbar Light">
  <a:themeElements>
    <a:clrScheme name="Custom TEST">
      <a:dk1>
        <a:srgbClr val="000000"/>
      </a:dk1>
      <a:lt1>
        <a:srgbClr val="FFFFFF"/>
      </a:lt1>
      <a:dk2>
        <a:srgbClr val="0D47A1"/>
      </a:dk2>
      <a:lt2>
        <a:srgbClr val="E3F2FD"/>
      </a:lt2>
      <a:accent1>
        <a:srgbClr val="1565C0"/>
      </a:accent1>
      <a:accent2>
        <a:srgbClr val="1976D2"/>
      </a:accent2>
      <a:accent3>
        <a:srgbClr val="1E88E5"/>
      </a:accent3>
      <a:accent4>
        <a:srgbClr val="2196F3"/>
      </a:accent4>
      <a:accent5>
        <a:srgbClr val="42A5F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eaderbar Dark">
  <a:themeElements>
    <a:clrScheme name="Custom TEST">
      <a:dk1>
        <a:srgbClr val="000000"/>
      </a:dk1>
      <a:lt1>
        <a:srgbClr val="FFFFFF"/>
      </a:lt1>
      <a:dk2>
        <a:srgbClr val="0D47A1"/>
      </a:dk2>
      <a:lt2>
        <a:srgbClr val="E3F2FD"/>
      </a:lt2>
      <a:accent1>
        <a:srgbClr val="1565C0"/>
      </a:accent1>
      <a:accent2>
        <a:srgbClr val="1976D2"/>
      </a:accent2>
      <a:accent3>
        <a:srgbClr val="1E88E5"/>
      </a:accent3>
      <a:accent4>
        <a:srgbClr val="2196F3"/>
      </a:accent4>
      <a:accent5>
        <a:srgbClr val="42A5F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eaderline">
  <a:themeElements>
    <a:clrScheme name="Custom TEST">
      <a:dk1>
        <a:srgbClr val="000000"/>
      </a:dk1>
      <a:lt1>
        <a:srgbClr val="FFFFFF"/>
      </a:lt1>
      <a:dk2>
        <a:srgbClr val="0D47A1"/>
      </a:dk2>
      <a:lt2>
        <a:srgbClr val="E3F2FD"/>
      </a:lt2>
      <a:accent1>
        <a:srgbClr val="1565C0"/>
      </a:accent1>
      <a:accent2>
        <a:srgbClr val="1976D2"/>
      </a:accent2>
      <a:accent3>
        <a:srgbClr val="1E88E5"/>
      </a:accent3>
      <a:accent4>
        <a:srgbClr val="2196F3"/>
      </a:accent4>
      <a:accent5>
        <a:srgbClr val="42A5F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>
          <a:outerShdw blurRad="50800" dist="25400" dir="5400000" algn="t" rotWithShape="0">
            <a:prstClr val="black">
              <a:alpha val="30000"/>
            </a:prstClr>
          </a:outerShdw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44861</TotalTime>
  <Words>2011</Words>
  <Application>Microsoft Office PowerPoint</Application>
  <PresentationFormat>Произвольный</PresentationFormat>
  <Paragraphs>963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Arial</vt:lpstr>
      <vt:lpstr>Roboto Light</vt:lpstr>
      <vt:lpstr>Roboto Thin</vt:lpstr>
      <vt:lpstr>Roboto Medium</vt:lpstr>
      <vt:lpstr>Times New Roman</vt:lpstr>
      <vt:lpstr>Calibri</vt:lpstr>
      <vt:lpstr>Arial Cyr</vt:lpstr>
      <vt:lpstr>Calibri Light</vt:lpstr>
      <vt:lpstr>Noto Sans</vt:lpstr>
      <vt:lpstr>Blank</vt:lpstr>
      <vt:lpstr>Basic with Circle</vt:lpstr>
      <vt:lpstr>Headerbar Light</vt:lpstr>
      <vt:lpstr>Headerbar Dark</vt:lpstr>
      <vt:lpstr>Headerline</vt:lpstr>
      <vt:lpstr>Слайд 1</vt:lpstr>
      <vt:lpstr>Структура коечной мощности</vt:lpstr>
      <vt:lpstr>Работа профильной койки РДКБ за 2017 год</vt:lpstr>
      <vt:lpstr>Структура коечного фонда ГУ РДКБ в 2018 году</vt:lpstr>
      <vt:lpstr>Выполнение плановых объемных показателей отделениями</vt:lpstr>
      <vt:lpstr>Структура причин госпитализации</vt:lpstr>
      <vt:lpstr>Оказание высокотехнологичной медицинской помощи</vt:lpstr>
      <vt:lpstr>Реабилитационная помощь</vt:lpstr>
      <vt:lpstr>Аудиоскрининг</vt:lpstr>
      <vt:lpstr>Основные показатели работы консультативной поликлиники</vt:lpstr>
      <vt:lpstr>Удельный вес посещений в разрезе город-село</vt:lpstr>
      <vt:lpstr>Распределение по возрасту, первичности обращения, госпитализации</vt:lpstr>
      <vt:lpstr>Слайд 13</vt:lpstr>
      <vt:lpstr>Приемное отделение</vt:lpstr>
      <vt:lpstr>Приемное отделение, госпитализация от числа направленных</vt:lpstr>
      <vt:lpstr>Структура отказов в госпитализации, %</vt:lpstr>
      <vt:lpstr>КДЛ 2017 год</vt:lpstr>
      <vt:lpstr>Сравнительная количественная оценка исследований ОЛД (на 1-больн.)</vt:lpstr>
      <vt:lpstr>Неонатальная служба  Показатели, характеризующие сложность контингента пролеченных больных ОНН Удельный вес детей, переведенных в ОНН из ОИТР</vt:lpstr>
      <vt:lpstr>Количество детей с весом при рождении менее 1500 гр.</vt:lpstr>
      <vt:lpstr>Основные показатели работы реабилитационной койки ОПН</vt:lpstr>
      <vt:lpstr>Поддержка грудного вскармливания</vt:lpstr>
      <vt:lpstr>Новые технологии диагностики  и лечения, внедренные  в ГУ «РДКБ» в 2017 г. </vt:lpstr>
      <vt:lpstr>Новые технологии диагностики  и лечения, внедренные  в ГУ «РДКБ» в 2017 г. </vt:lpstr>
      <vt:lpstr>Социальная служба Статистика поступления детей по социальным показаниям</vt:lpstr>
      <vt:lpstr>Оказание помощи детям, направленным по факту жестокого обращения</vt:lpstr>
      <vt:lpstr>Динамика числа проведенных телемедицинских консультаций в 2015 – 2017г.г. </vt:lpstr>
      <vt:lpstr>Структура телемедицинских консультаций в 2015 – 2017г.г. </vt:lpstr>
      <vt:lpstr>Слайд 29</vt:lpstr>
      <vt:lpstr>Выводы</vt:lpstr>
      <vt:lpstr>Задачи на  2018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Ergün Kayis</dc:creator>
  <cp:lastModifiedBy>Секретарь</cp:lastModifiedBy>
  <cp:revision>842</cp:revision>
  <dcterms:created xsi:type="dcterms:W3CDTF">2015-05-30T00:46:15Z</dcterms:created>
  <dcterms:modified xsi:type="dcterms:W3CDTF">2018-02-21T11:16:53Z</dcterms:modified>
</cp:coreProperties>
</file>