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32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6858000" cy="9906000" type="A4"/>
  <p:notesSz cx="9928225" cy="679767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585" autoAdjust="0"/>
    <p:restoredTop sz="94660"/>
  </p:normalViewPr>
  <p:slideViewPr>
    <p:cSldViewPr snapToGrid="0">
      <p:cViewPr>
        <p:scale>
          <a:sx n="75" d="100"/>
          <a:sy n="75" d="100"/>
        </p:scale>
        <p:origin x="147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4303313" cy="34129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5622594" y="1"/>
            <a:ext cx="4303313" cy="34129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565BA76-3593-4337-BD77-182C5FFE9604}" type="datetimeFigureOut">
              <a:rPr lang="ru-RU" smtClean="0"/>
              <a:t>08.06.2021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6456379"/>
            <a:ext cx="4303313" cy="34129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5622594" y="6456379"/>
            <a:ext cx="4303313" cy="34129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9ADCCA0-14C9-461B-9860-64C4A672EA0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19471552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4302125" cy="3413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5622926" y="1"/>
            <a:ext cx="4303713" cy="3413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AE29841-68C9-47D5-8D6B-AE8F07BC83BD}" type="datetimeFigureOut">
              <a:rPr lang="ru-RU" smtClean="0"/>
              <a:t>08.06.2021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170363" y="849313"/>
            <a:ext cx="1587500" cy="22939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992188" y="3271838"/>
            <a:ext cx="7943851" cy="26765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1" y="6456363"/>
            <a:ext cx="4302125" cy="3413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5622926" y="6456363"/>
            <a:ext cx="4303713" cy="3413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F3D52CD-8176-4F49-8686-EAE60F75E84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49909870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458401" rtl="0" eaLnBrk="1" latinLnBrk="0" hangingPunct="1">
      <a:defRPr sz="602" kern="1200">
        <a:solidFill>
          <a:schemeClr val="tx1"/>
        </a:solidFill>
        <a:latin typeface="+mn-lt"/>
        <a:ea typeface="+mn-ea"/>
        <a:cs typeface="+mn-cs"/>
      </a:defRPr>
    </a:lvl1pPr>
    <a:lvl2pPr marL="229200" algn="l" defTabSz="458401" rtl="0" eaLnBrk="1" latinLnBrk="0" hangingPunct="1">
      <a:defRPr sz="602" kern="1200">
        <a:solidFill>
          <a:schemeClr val="tx1"/>
        </a:solidFill>
        <a:latin typeface="+mn-lt"/>
        <a:ea typeface="+mn-ea"/>
        <a:cs typeface="+mn-cs"/>
      </a:defRPr>
    </a:lvl2pPr>
    <a:lvl3pPr marL="458401" algn="l" defTabSz="458401" rtl="0" eaLnBrk="1" latinLnBrk="0" hangingPunct="1">
      <a:defRPr sz="602" kern="1200">
        <a:solidFill>
          <a:schemeClr val="tx1"/>
        </a:solidFill>
        <a:latin typeface="+mn-lt"/>
        <a:ea typeface="+mn-ea"/>
        <a:cs typeface="+mn-cs"/>
      </a:defRPr>
    </a:lvl3pPr>
    <a:lvl4pPr marL="687600" algn="l" defTabSz="458401" rtl="0" eaLnBrk="1" latinLnBrk="0" hangingPunct="1">
      <a:defRPr sz="602" kern="1200">
        <a:solidFill>
          <a:schemeClr val="tx1"/>
        </a:solidFill>
        <a:latin typeface="+mn-lt"/>
        <a:ea typeface="+mn-ea"/>
        <a:cs typeface="+mn-cs"/>
      </a:defRPr>
    </a:lvl4pPr>
    <a:lvl5pPr marL="916801" algn="l" defTabSz="458401" rtl="0" eaLnBrk="1" latinLnBrk="0" hangingPunct="1">
      <a:defRPr sz="602" kern="1200">
        <a:solidFill>
          <a:schemeClr val="tx1"/>
        </a:solidFill>
        <a:latin typeface="+mn-lt"/>
        <a:ea typeface="+mn-ea"/>
        <a:cs typeface="+mn-cs"/>
      </a:defRPr>
    </a:lvl5pPr>
    <a:lvl6pPr marL="1146001" algn="l" defTabSz="458401" rtl="0" eaLnBrk="1" latinLnBrk="0" hangingPunct="1">
      <a:defRPr sz="602" kern="1200">
        <a:solidFill>
          <a:schemeClr val="tx1"/>
        </a:solidFill>
        <a:latin typeface="+mn-lt"/>
        <a:ea typeface="+mn-ea"/>
        <a:cs typeface="+mn-cs"/>
      </a:defRPr>
    </a:lvl6pPr>
    <a:lvl7pPr marL="1375200" algn="l" defTabSz="458401" rtl="0" eaLnBrk="1" latinLnBrk="0" hangingPunct="1">
      <a:defRPr sz="602" kern="1200">
        <a:solidFill>
          <a:schemeClr val="tx1"/>
        </a:solidFill>
        <a:latin typeface="+mn-lt"/>
        <a:ea typeface="+mn-ea"/>
        <a:cs typeface="+mn-cs"/>
      </a:defRPr>
    </a:lvl7pPr>
    <a:lvl8pPr marL="1604402" algn="l" defTabSz="458401" rtl="0" eaLnBrk="1" latinLnBrk="0" hangingPunct="1">
      <a:defRPr sz="602" kern="1200">
        <a:solidFill>
          <a:schemeClr val="tx1"/>
        </a:solidFill>
        <a:latin typeface="+mn-lt"/>
        <a:ea typeface="+mn-ea"/>
        <a:cs typeface="+mn-cs"/>
      </a:defRPr>
    </a:lvl8pPr>
    <a:lvl9pPr marL="1833603" algn="l" defTabSz="458401" rtl="0" eaLnBrk="1" latinLnBrk="0" hangingPunct="1">
      <a:defRPr sz="602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4170363" y="849313"/>
            <a:ext cx="1587500" cy="2293937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25438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1AAD0-267F-4A82-894E-F665838AD65B}" type="datetime1">
              <a:rPr lang="ru-RU" smtClean="0"/>
              <a:t>08.06.2021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618325-F19F-4E85-B460-F337646205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879160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439E7-EE78-495B-A515-0BCAEACEACF8}" type="datetime1">
              <a:rPr lang="ru-RU" smtClean="0"/>
              <a:t>08.06.2021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618325-F19F-4E85-B460-F337646205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03682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AC29D3-0594-4002-9B57-57D71AA2C986}" type="datetime1">
              <a:rPr lang="ru-RU" smtClean="0"/>
              <a:t>08.06.2021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618325-F19F-4E85-B460-F337646205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806752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5DC8CC-92B9-4321-9F8E-97B380225DB2}" type="datetime1">
              <a:rPr lang="ru-RU" smtClean="0"/>
              <a:t>08.06.2021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618325-F19F-4E85-B460-F337646205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987478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D1C1EC-76FA-492F-B2B1-C177BB1B36D7}" type="datetime1">
              <a:rPr lang="ru-RU" smtClean="0"/>
              <a:t>08.06.2021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618325-F19F-4E85-B460-F337646205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821205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835D0-52CF-4A23-9408-CFB733392BD2}" type="datetime1">
              <a:rPr lang="ru-RU" smtClean="0"/>
              <a:t>08.06.2021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618325-F19F-4E85-B460-F337646205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652936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46ABC-F469-46B6-86D6-D124B33B2E50}" type="datetime1">
              <a:rPr lang="ru-RU" smtClean="0"/>
              <a:t>08.06.2021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618325-F19F-4E85-B460-F337646205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555575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388091-7BBB-4E3C-A038-8C0525334816}" type="datetime1">
              <a:rPr lang="ru-RU" smtClean="0"/>
              <a:t>08.06.2021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618325-F19F-4E85-B460-F337646205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31181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D3B494-60B6-4EB4-9349-A194BD9A28ED}" type="datetime1">
              <a:rPr lang="ru-RU" smtClean="0"/>
              <a:t>08.06.2021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618325-F19F-4E85-B460-F337646205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426632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C30399-87AF-4BC3-A246-735A9197E95A}" type="datetime1">
              <a:rPr lang="ru-RU" smtClean="0"/>
              <a:t>08.06.2021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618325-F19F-4E85-B460-F337646205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621015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4796C-3CC4-48CF-8FC5-DD2DA265922C}" type="datetime1">
              <a:rPr lang="ru-RU" smtClean="0"/>
              <a:t>08.06.2021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618325-F19F-4E85-B460-F337646205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440598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alpha val="54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A89FE6-72D6-4129-A759-0B9B6637BD0D}" type="datetime1">
              <a:rPr lang="ru-RU" smtClean="0"/>
              <a:t>08.06.2021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618325-F19F-4E85-B460-F337646205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051774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hf sldNum="0"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gif"/><Relationship Id="rId5" Type="http://schemas.openxmlformats.org/officeDocument/2006/relationships/image" Target="../media/image3.jpeg"/><Relationship Id="rId4" Type="http://schemas.openxmlformats.org/officeDocument/2006/relationships/image" Target="../media/image2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Прямоугольник 22"/>
          <p:cNvSpPr/>
          <p:nvPr/>
        </p:nvSpPr>
        <p:spPr>
          <a:xfrm>
            <a:off x="-245004" y="1261935"/>
            <a:ext cx="7103004" cy="6086321"/>
          </a:xfrm>
          <a:prstGeom prst="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41792" tIns="20896" rIns="41792" bIns="20896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ru-RU" sz="823"/>
          </a:p>
        </p:txBody>
      </p:sp>
      <p:sp>
        <p:nvSpPr>
          <p:cNvPr id="21" name="Прямоугольник 20"/>
          <p:cNvSpPr/>
          <p:nvPr/>
        </p:nvSpPr>
        <p:spPr>
          <a:xfrm>
            <a:off x="1845772" y="1343157"/>
            <a:ext cx="3149865" cy="5933059"/>
          </a:xfrm>
          <a:prstGeom prst="rect">
            <a:avLst/>
          </a:prstGeom>
          <a:blipFill dpi="0"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421"/>
          </a:p>
        </p:txBody>
      </p:sp>
      <p:sp>
        <p:nvSpPr>
          <p:cNvPr id="6" name="Прямоугольник 5"/>
          <p:cNvSpPr/>
          <p:nvPr/>
        </p:nvSpPr>
        <p:spPr>
          <a:xfrm>
            <a:off x="-245004" y="7369415"/>
            <a:ext cx="7103004" cy="2536584"/>
          </a:xfrm>
          <a:prstGeom prst="rect">
            <a:avLst/>
          </a:prstGeom>
          <a:solidFill>
            <a:srgbClr val="00CC00"/>
          </a:solidFill>
          <a:ln>
            <a:solidFill>
              <a:srgbClr val="00CC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41792" tIns="20896" rIns="41792" bIns="20896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ru-RU" sz="823"/>
          </a:p>
        </p:txBody>
      </p:sp>
      <p:sp>
        <p:nvSpPr>
          <p:cNvPr id="15" name="Овал 14"/>
          <p:cNvSpPr/>
          <p:nvPr/>
        </p:nvSpPr>
        <p:spPr>
          <a:xfrm>
            <a:off x="2782179" y="8249435"/>
            <a:ext cx="1746706" cy="1510715"/>
          </a:xfrm>
          <a:prstGeom prst="ellipse">
            <a:avLst/>
          </a:prstGeom>
          <a:blipFill dpi="0"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 w="635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41792" tIns="20896" rIns="41792" bIns="20896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ru-RU" sz="823"/>
          </a:p>
        </p:txBody>
      </p:sp>
      <p:sp>
        <p:nvSpPr>
          <p:cNvPr id="7" name="Овал 6"/>
          <p:cNvSpPr/>
          <p:nvPr/>
        </p:nvSpPr>
        <p:spPr>
          <a:xfrm>
            <a:off x="2043502" y="6948365"/>
            <a:ext cx="1760106" cy="1553755"/>
          </a:xfrm>
          <a:prstGeom prst="ellipse">
            <a:avLst/>
          </a:prstGeom>
          <a:blipFill dpi="0" rotWithShape="1"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 w="635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41792" tIns="20896" rIns="41792" bIns="20896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ru-RU" sz="823"/>
          </a:p>
        </p:txBody>
      </p:sp>
      <p:sp>
        <p:nvSpPr>
          <p:cNvPr id="14" name="Трапеция 13"/>
          <p:cNvSpPr/>
          <p:nvPr/>
        </p:nvSpPr>
        <p:spPr>
          <a:xfrm rot="10800000">
            <a:off x="472214" y="7511360"/>
            <a:ext cx="383939" cy="1711164"/>
          </a:xfrm>
          <a:prstGeom prst="trapezoid">
            <a:avLst/>
          </a:prstGeom>
          <a:solidFill>
            <a:schemeClr val="bg1"/>
          </a:solidFill>
          <a:ln w="412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41792" tIns="20896" rIns="41792" bIns="20896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ru-RU" sz="823"/>
          </a:p>
        </p:txBody>
      </p:sp>
      <p:sp>
        <p:nvSpPr>
          <p:cNvPr id="17" name="TextBox 16"/>
          <p:cNvSpPr txBox="1"/>
          <p:nvPr/>
        </p:nvSpPr>
        <p:spPr>
          <a:xfrm>
            <a:off x="1251157" y="8434627"/>
            <a:ext cx="1587878" cy="11049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b="1" dirty="0">
                <a:solidFill>
                  <a:schemeClr val="bg1"/>
                </a:solidFill>
              </a:rPr>
              <a:t>Расскажите детям, как выглядит борщевик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990957" y="7462893"/>
            <a:ext cx="1714308" cy="23706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b="1" dirty="0">
                <a:solidFill>
                  <a:schemeClr val="bg1"/>
                </a:solidFill>
              </a:rPr>
              <a:t>Объясните им, что нельзя играть с его стеблями и ходить босиком по скошенной траве, где есть пеньки борщевика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-158914" y="191877"/>
            <a:ext cx="2153581" cy="6091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79" b="1" dirty="0">
                <a:solidFill>
                  <a:schemeClr val="bg1"/>
                </a:solidFill>
              </a:rPr>
              <a:t>ПОСЛЕ КОНТАКТА С СОКОМ БОРЩЕВИКА</a:t>
            </a:r>
          </a:p>
        </p:txBody>
      </p:sp>
      <p:sp>
        <p:nvSpPr>
          <p:cNvPr id="24" name="Прямоугольник 23"/>
          <p:cNvSpPr/>
          <p:nvPr/>
        </p:nvSpPr>
        <p:spPr>
          <a:xfrm>
            <a:off x="-245004" y="-9441"/>
            <a:ext cx="7103004" cy="1262672"/>
          </a:xfrm>
          <a:prstGeom prst="rect">
            <a:avLst/>
          </a:prstGeom>
          <a:solidFill>
            <a:srgbClr val="00CC00"/>
          </a:solidFill>
          <a:ln>
            <a:solidFill>
              <a:srgbClr val="00CC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41792" tIns="20896" rIns="41792" bIns="20896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ru-RU" sz="823"/>
          </a:p>
        </p:txBody>
      </p:sp>
      <p:sp>
        <p:nvSpPr>
          <p:cNvPr id="19" name="TextBox 18"/>
          <p:cNvSpPr txBox="1"/>
          <p:nvPr/>
        </p:nvSpPr>
        <p:spPr>
          <a:xfrm>
            <a:off x="1672654" y="63818"/>
            <a:ext cx="3496099" cy="11260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239" dirty="0">
                <a:solidFill>
                  <a:schemeClr val="bg1"/>
                </a:solidFill>
              </a:rPr>
              <a:t>БЕРЕГИСЬ!</a:t>
            </a:r>
          </a:p>
          <a:p>
            <a:pPr algn="ctr"/>
            <a:r>
              <a:rPr lang="ru-RU" sz="2239" b="1" dirty="0">
                <a:solidFill>
                  <a:schemeClr val="bg1"/>
                </a:solidFill>
              </a:rPr>
              <a:t>БОРЩЕВИК СОСНОВСКОГО</a:t>
            </a:r>
          </a:p>
          <a:p>
            <a:pPr algn="ctr"/>
            <a:r>
              <a:rPr lang="ru-RU" sz="2239" dirty="0">
                <a:solidFill>
                  <a:schemeClr val="bg1"/>
                </a:solidFill>
              </a:rPr>
              <a:t>НЕ ТРОГАЙ ЭТО РАСТЕНИЕ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6042" y="1482524"/>
            <a:ext cx="1663668" cy="1708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500" b="1" dirty="0">
                <a:solidFill>
                  <a:schemeClr val="bg1"/>
                </a:solidFill>
              </a:rPr>
              <a:t>ЗАЩИТА</a:t>
            </a:r>
          </a:p>
          <a:p>
            <a:r>
              <a:rPr lang="ru-RU" sz="1500" b="1" dirty="0">
                <a:solidFill>
                  <a:schemeClr val="bg1"/>
                </a:solidFill>
              </a:rPr>
              <a:t>Не трогайте растение. Под влиянием его сока и солнечного света образуется ожог.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86042" y="3393546"/>
            <a:ext cx="1598903" cy="35548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500" b="1" dirty="0">
                <a:solidFill>
                  <a:schemeClr val="bg1"/>
                </a:solidFill>
              </a:rPr>
              <a:t>ЕСЛИ НА ВАС ПОПАЛ СОК БОРЩЕВИКА</a:t>
            </a:r>
          </a:p>
          <a:p>
            <a:pPr marL="89600" indent="-89600">
              <a:buFont typeface="Arial" panose="020B0604020202020204" pitchFamily="34" charset="0"/>
              <a:buChar char="•"/>
            </a:pPr>
            <a:r>
              <a:rPr lang="ru-RU" sz="1500" b="1" dirty="0">
                <a:solidFill>
                  <a:schemeClr val="bg1"/>
                </a:solidFill>
              </a:rPr>
              <a:t>Тщательно смойте его  водой с мылом или спиртом.</a:t>
            </a:r>
          </a:p>
          <a:p>
            <a:pPr marL="89600" indent="-89600">
              <a:buFont typeface="Arial" panose="020B0604020202020204" pitchFamily="34" charset="0"/>
              <a:buChar char="•"/>
            </a:pPr>
            <a:r>
              <a:rPr lang="ru-RU" sz="1500" b="1" dirty="0">
                <a:solidFill>
                  <a:schemeClr val="bg1"/>
                </a:solidFill>
              </a:rPr>
              <a:t>Защитите поверхность кожи от солнечного света в течение 2-3 суток.</a:t>
            </a:r>
          </a:p>
          <a:p>
            <a:pPr marL="89600" indent="-89600">
              <a:buFont typeface="Arial" panose="020B0604020202020204" pitchFamily="34" charset="0"/>
              <a:buChar char="•"/>
            </a:pPr>
            <a:r>
              <a:rPr lang="ru-RU" sz="1500" b="1" dirty="0">
                <a:solidFill>
                  <a:schemeClr val="bg1"/>
                </a:solidFill>
              </a:rPr>
              <a:t>Обратитесь к врачу.</a:t>
            </a:r>
          </a:p>
        </p:txBody>
      </p:sp>
      <p:sp>
        <p:nvSpPr>
          <p:cNvPr id="26" name="Овал 25"/>
          <p:cNvSpPr/>
          <p:nvPr/>
        </p:nvSpPr>
        <p:spPr>
          <a:xfrm flipV="1">
            <a:off x="547495" y="9338764"/>
            <a:ext cx="246740" cy="301729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421"/>
          </a:p>
        </p:txBody>
      </p:sp>
      <p:sp>
        <p:nvSpPr>
          <p:cNvPr id="31" name="TextBox 30"/>
          <p:cNvSpPr txBox="1"/>
          <p:nvPr/>
        </p:nvSpPr>
        <p:spPr>
          <a:xfrm>
            <a:off x="5138887" y="1482524"/>
            <a:ext cx="1719113" cy="35365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500" b="1" dirty="0">
                <a:solidFill>
                  <a:schemeClr val="bg1"/>
                </a:solidFill>
              </a:rPr>
              <a:t>О способах искоренения зарослей борщевика Сосновского, прошедших проверку в полевых опытах и показавших свою эффективность, мерах безопасности при работе с </a:t>
            </a:r>
            <a:r>
              <a:rPr lang="ru-RU" sz="1500" b="1" dirty="0" smtClean="0">
                <a:solidFill>
                  <a:schemeClr val="bg1"/>
                </a:solidFill>
              </a:rPr>
              <a:t>растениями </a:t>
            </a:r>
            <a:r>
              <a:rPr lang="ru-RU" sz="1500" b="1" dirty="0">
                <a:solidFill>
                  <a:schemeClr val="bg1"/>
                </a:solidFill>
              </a:rPr>
              <a:t>узнай по </a:t>
            </a:r>
            <a:r>
              <a:rPr lang="en-US" sz="1500" b="1" dirty="0">
                <a:solidFill>
                  <a:schemeClr val="bg1"/>
                </a:solidFill>
              </a:rPr>
              <a:t>QR-</a:t>
            </a:r>
            <a:r>
              <a:rPr lang="ru-RU" sz="1500" b="1" dirty="0">
                <a:solidFill>
                  <a:schemeClr val="bg1"/>
                </a:solidFill>
              </a:rPr>
              <a:t>коду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190196" y="6319032"/>
            <a:ext cx="1616494" cy="7808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500" b="1" dirty="0">
                <a:solidFill>
                  <a:schemeClr val="bg1"/>
                </a:solidFill>
              </a:rPr>
              <a:t>или телефону:</a:t>
            </a:r>
          </a:p>
          <a:p>
            <a:r>
              <a:rPr lang="ru-RU" sz="1500" b="1" dirty="0">
                <a:solidFill>
                  <a:schemeClr val="bg1"/>
                </a:solidFill>
              </a:rPr>
              <a:t> 255-440  </a:t>
            </a:r>
          </a:p>
          <a:p>
            <a:r>
              <a:rPr lang="ru-RU" sz="1500" b="1" dirty="0">
                <a:solidFill>
                  <a:schemeClr val="bg1"/>
                </a:solidFill>
              </a:rPr>
              <a:t>(доб. 1145)</a:t>
            </a:r>
          </a:p>
        </p:txBody>
      </p:sp>
      <p:pic>
        <p:nvPicPr>
          <p:cNvPr id="22" name="Рисунок 21">
            <a:extLst>
              <a:ext uri="{FF2B5EF4-FFF2-40B4-BE49-F238E27FC236}">
                <a16:creationId xmlns:a16="http://schemas.microsoft.com/office/drawing/2014/main" id="{A7970085-CFF9-4BC3-997B-052A451934A9}"/>
              </a:ext>
            </a:extLst>
          </p:cNvPr>
          <p:cNvPicPr/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41503" y="4997482"/>
            <a:ext cx="1270007" cy="124120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4905097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196</TotalTime>
  <Words>121</Words>
  <Application>Microsoft Office PowerPoint</Application>
  <PresentationFormat>Лист A4 (210x297 мм)</PresentationFormat>
  <Paragraphs>16</Paragraphs>
  <Slides>1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Тема Office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Лобов Денис Викторович</dc:creator>
  <cp:lastModifiedBy>Попов Тимофей Евгеньевич</cp:lastModifiedBy>
  <cp:revision>25</cp:revision>
  <cp:lastPrinted>2021-06-08T07:00:30Z</cp:lastPrinted>
  <dcterms:created xsi:type="dcterms:W3CDTF">2021-06-04T14:24:35Z</dcterms:created>
  <dcterms:modified xsi:type="dcterms:W3CDTF">2021-06-08T07:09:48Z</dcterms:modified>
</cp:coreProperties>
</file>