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22.xml" ContentType="application/vnd.openxmlformats-officedocument.presentationml.slid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1.xml" ContentType="application/vnd.openxmlformats-officedocument.presentationml.slide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 showSpecialPlsOnTitleSld="0">
  <p:sldMasterIdLst>
    <p:sldMasterId id="2147483648" r:id="rId1"/>
  </p:sldMasterIdLst>
  <p:notesMasterIdLst>
    <p:notesMasterId r:id="rId2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0B14AB37-321B-6C76-C420-41AC36192527}">
  <a:tblStyle styleId="{0B14AB37-321B-6C76-C420-41AC36192527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  <a:bevel/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 /><Relationship Id="rId29" Type="http://schemas.openxmlformats.org/officeDocument/2006/relationships/tableStyles" Target="tableStyles.xml" /><Relationship Id="rId30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A561B1B-C979-4D8D-8367-63ACA5FE5E38}" type="datetimeFigureOut">
              <a:rPr lang="ru-RU"/>
              <a:t/>
            </a:fld>
            <a:endParaRPr lang="ru-RU"/>
          </a:p>
        </p:txBody>
      </p:sp>
      <p:sp>
        <p:nvSpPr>
          <p:cNvPr id="4" name="Образ слайда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438149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9768" y="4751219"/>
            <a:ext cx="5438140" cy="38873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F7D8B4E-EA72-41DF-BD66-E7E12098FD53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Республика Коми занимает территорию, на которой могли бы разместиться несколько европейских стран. Низкая плотность населения  (1,99 чел на 1 </a:t>
            </a:r>
            <a:r>
              <a:rPr lang="ru-RU"/>
              <a:t>кв.км</a:t>
            </a:r>
            <a:r>
              <a:rPr lang="ru-RU"/>
              <a:t>), географические и климатические условия обуславливают особенности в организации медицинской помощи.</a:t>
            </a:r>
            <a:endParaRPr/>
          </a:p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F7D8B4E-EA72-41DF-BD66-E7E12098FD53}" type="slidenum">
              <a:rPr lang="ru-RU"/>
              <a:t/>
            </a:fld>
            <a:endParaRPr lang="ru-RU"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Республика Коми занимает территорию, на которой могли бы разместиться несколько европейских стран. Низкая плотность населения  (1,99 чел на 1 </a:t>
            </a:r>
            <a:r>
              <a:rPr lang="ru-RU"/>
              <a:t>кв.км</a:t>
            </a:r>
            <a:r>
              <a:rPr lang="ru-RU"/>
              <a:t>), географические и климатические условия обуславливают особенности в организации медицинской помощи.</a:t>
            </a:r>
            <a:endParaRPr/>
          </a:p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F7D8B4E-EA72-41DF-BD66-E7E12098FD53}" type="slidenum">
              <a:rPr lang="ru-RU"/>
              <a:t/>
            </a:fld>
            <a:endParaRPr lang="ru-RU"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Республика Коми занимает территорию, на которой могли бы разместиться несколько европейских стран. Низкая плотность населения  (1,99 чел на 1 </a:t>
            </a:r>
            <a:r>
              <a:rPr lang="ru-RU"/>
              <a:t>кв.км</a:t>
            </a:r>
            <a:r>
              <a:rPr lang="ru-RU"/>
              <a:t>), географические и климатические условия обуславливают особенности в организации медицинской помощи.</a:t>
            </a:r>
            <a:endParaRPr/>
          </a:p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F7D8B4E-EA72-41DF-BD66-E7E12098FD53}" type="slidenum">
              <a:rPr lang="ru-RU"/>
              <a:t/>
            </a:fld>
            <a:endParaRPr lang="ru-RU"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Республика Коми занимает территорию, на которой могли бы разместиться несколько европейских стран. Низкая плотность населения  (1,99 чел на 1 </a:t>
            </a:r>
            <a:r>
              <a:rPr lang="ru-RU"/>
              <a:t>кв.км</a:t>
            </a:r>
            <a:r>
              <a:rPr lang="ru-RU"/>
              <a:t>), географические и климатические условия обуславливают особенности в организации медицинской помощи.</a:t>
            </a:r>
            <a:endParaRPr/>
          </a:p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F7D8B4E-EA72-41DF-BD66-E7E12098FD53}" type="slidenum">
              <a:rPr lang="ru-RU"/>
              <a:t/>
            </a:fld>
            <a:endParaRPr lang="ru-RU"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2D7E911-9C2F-4AE7-AEC6-98A7A51544AD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499043-87F8-4E5B-9166-494FF5B1731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1417F5E-630A-44CD-9436-638B8193C22C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499043-87F8-4E5B-9166-494FF5B1731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3162387-E0A3-45AE-90D9-39F09C3ED988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499043-87F8-4E5B-9166-494FF5B1731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81CE7E8-F94A-456B-9E94-163083A4BF84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499043-87F8-4E5B-9166-494FF5B1731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9D87F5-7BEB-48C2-9BD7-A4DB09A4618B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499043-87F8-4E5B-9166-494FF5B1731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EB21CA4-B904-40D3-AD48-1293F105267A}" type="datetime1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499043-87F8-4E5B-9166-494FF5B1731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21C5E09-58A8-451E-974A-5E84E9461BB8}" type="datetime1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499043-87F8-4E5B-9166-494FF5B1731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E3A04E8-A6ED-4A2E-8ABB-8103A360AC82}" type="datetime1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499043-87F8-4E5B-9166-494FF5B1731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0958214-7AB8-4AD5-BC14-145BACFE8AB3}" type="datetime1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499043-87F8-4E5B-9166-494FF5B1731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B77D592-92EB-4C05-9580-36B6A09E6C63}" type="datetime1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499043-87F8-4E5B-9166-494FF5B1731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B74954-3B8D-4CDA-BB5D-81EEE7EDDA65}" type="datetime1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499043-87F8-4E5B-9166-494FF5B1731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BEA07DC-81E7-4C3E-836D-B0CE4F404D05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F499043-87F8-4E5B-9166-494FF5B17319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1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13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6" Type="http://schemas.openxmlformats.org/officeDocument/2006/relationships/image" Target="../media/image17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jp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jp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jp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2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2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../media/image2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2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225162" y="3959970"/>
            <a:ext cx="6429984" cy="778212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3600">
                <a:solidFill>
                  <a:schemeClr val="tx2">
                    <a:lumMod val="60000"/>
                    <a:lumOff val="40000"/>
                  </a:schemeClr>
                </a:solidFill>
                <a:cs typeface="Arial"/>
              </a:rPr>
              <a:t>Республика Коми, г. Сыктывкар</a:t>
            </a:r>
            <a:endParaRPr/>
          </a:p>
        </p:txBody>
      </p:sp>
      <p:graphicFrame>
        <p:nvGraphicFramePr>
          <p:cNvPr id="6" name="Таблица 5"/>
          <p:cNvGraphicFramePr>
            <a:graphicFrameLocks xmlns:a="http://schemas.openxmlformats.org/drawingml/2006/main" noGrp="1"/>
          </p:cNvGraphicFramePr>
          <p:nvPr/>
        </p:nvGraphicFramePr>
        <p:xfrm>
          <a:off x="1225162" y="2522278"/>
          <a:ext cx="8191211" cy="133318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{0B14AB37-321B-6C76-C420-41AC36192527}</a:tableStyleId>
              </a:tblPr>
              <a:tblGrid>
                <a:gridCol w="8191211"/>
              </a:tblGrid>
              <a:tr h="1094083">
                <a:tc>
                  <a:txBody>
                    <a:bodyPr/>
                    <a:p>
                      <a:pPr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54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cs typeface="Arial"/>
                        </a:rPr>
                        <a:t>Республиканская детская клиническая больница</a:t>
                      </a:r>
                      <a:endParaRPr/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333024" y="612099"/>
            <a:ext cx="1575546" cy="18407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5619549"/>
            <a:ext cx="12192001" cy="123845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 bwMode="auto">
          <a:xfrm>
            <a:off x="1026941" y="2297488"/>
            <a:ext cx="112703" cy="16624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026941" y="3959970"/>
            <a:ext cx="112703" cy="778211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 bwMode="auto">
          <a:xfrm>
            <a:off x="1617032" y="646934"/>
            <a:ext cx="6267127" cy="57588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>
                <a:solidFill>
                  <a:srgbClr val="1F5149"/>
                </a:solidFill>
                <a:latin typeface="Calibri"/>
                <a:cs typeface="Arial"/>
              </a:rPr>
              <a:t>Кадры</a:t>
            </a:r>
            <a:endParaRPr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261100"/>
            <a:ext cx="2743200" cy="365125"/>
          </a:xfrm>
        </p:spPr>
        <p:txBody>
          <a:bodyPr/>
          <a:lstStyle/>
          <a:p>
            <a:pPr>
              <a:defRPr/>
            </a:pPr>
            <a:fld id="{5F499043-87F8-4E5B-9166-494FF5B17319}" type="slidenum">
              <a:rPr lang="ru-RU"/>
              <a:t/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1404317" y="649324"/>
            <a:ext cx="116048" cy="5734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404317" y="1353708"/>
            <a:ext cx="5545123" cy="164946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648845" y="1565222"/>
            <a:ext cx="6088547" cy="1261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lnSpc>
                <a:spcPct val="80000"/>
              </a:lnSpc>
              <a:defRPr/>
            </a:pPr>
            <a:r>
              <a:rPr lang="ru-RU" sz="2400">
                <a:solidFill>
                  <a:schemeClr val="bg1"/>
                </a:solidFill>
              </a:rPr>
              <a:t>Врачи: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r>
              <a:rPr lang="ru-RU" sz="2400">
                <a:solidFill>
                  <a:schemeClr val="bg1"/>
                </a:solidFill>
              </a:rPr>
              <a:t>Количество штатных единиц: 196,5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r>
              <a:rPr lang="ru-RU" sz="2400">
                <a:solidFill>
                  <a:schemeClr val="bg1"/>
                </a:solidFill>
              </a:rPr>
              <a:t>Физические лица - 97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r>
              <a:rPr lang="ru-RU" sz="2400">
                <a:solidFill>
                  <a:schemeClr val="bg1"/>
                </a:solidFill>
              </a:rPr>
              <a:t>Укомплектованность -50%</a:t>
            </a:r>
            <a:endParaRPr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" y="6616917"/>
            <a:ext cx="12192001" cy="123845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 bwMode="auto">
          <a:xfrm>
            <a:off x="1404317" y="3111170"/>
            <a:ext cx="5545123" cy="3033379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648847" y="3383646"/>
            <a:ext cx="5087233" cy="2463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lnSpc>
                <a:spcPct val="80000"/>
              </a:lnSpc>
              <a:defRPr/>
            </a:pPr>
            <a:r>
              <a:rPr lang="ru-RU" sz="2400">
                <a:solidFill>
                  <a:schemeClr val="bg1"/>
                </a:solidFill>
              </a:rPr>
              <a:t>Имеют квалификационные категории (высшую, первую) – 57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r>
              <a:rPr lang="ru-RU" sz="2400">
                <a:solidFill>
                  <a:schemeClr val="bg1"/>
                </a:solidFill>
              </a:rPr>
              <a:t>Кандидаты медицинских наук – 5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r>
              <a:rPr lang="ru-RU" sz="2400">
                <a:solidFill>
                  <a:schemeClr val="bg1"/>
                </a:solidFill>
              </a:rPr>
              <a:t>Доктор медицинских наук – 2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r>
              <a:rPr lang="ru-RU" sz="2400">
                <a:solidFill>
                  <a:schemeClr val="bg1"/>
                </a:solidFill>
              </a:rPr>
              <a:t>Почетные звания «Заслуженный врач РФ и Республики Коми» - 29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r>
              <a:rPr lang="ru-RU" sz="2400">
                <a:solidFill>
                  <a:schemeClr val="bg1"/>
                </a:solidFill>
              </a:rPr>
              <a:t>Отличник здравоохранения – 19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r>
              <a:rPr lang="ru-RU" sz="2400">
                <a:solidFill>
                  <a:schemeClr val="bg1"/>
                </a:solidFill>
              </a:rPr>
              <a:t>Заслуженный работник РК – 7</a:t>
            </a:r>
            <a:endParaRPr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7089527" y="1353708"/>
            <a:ext cx="4675753" cy="4790841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7363238" y="1695183"/>
            <a:ext cx="4309697" cy="4187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lnSpc>
                <a:spcPct val="80000"/>
              </a:lnSpc>
              <a:defRPr/>
            </a:pPr>
            <a:r>
              <a:rPr lang="ru-RU" sz="2400">
                <a:solidFill>
                  <a:schemeClr val="bg1"/>
                </a:solidFill>
              </a:rPr>
              <a:t>18 врачей-специалистов являются главными внештатными специалистами </a:t>
            </a:r>
            <a:r>
              <a:rPr lang="ru-RU" sz="2400">
                <a:solidFill>
                  <a:schemeClr val="bg1"/>
                </a:solidFill>
              </a:rPr>
              <a:t>экспертами  Министерства здравоохранения Республики Коми.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endParaRPr lang="ru-RU" sz="2400">
              <a:solidFill>
                <a:schemeClr val="bg1"/>
              </a:solidFill>
            </a:endParaRPr>
          </a:p>
          <a:p>
            <a:pPr lvl="0" indent="-342900">
              <a:lnSpc>
                <a:spcPct val="80000"/>
              </a:lnSpc>
              <a:defRPr/>
            </a:pPr>
            <a:r>
              <a:rPr lang="ru-RU" sz="2400">
                <a:solidFill>
                  <a:schemeClr val="bg1"/>
                </a:solidFill>
              </a:rPr>
              <a:t>10 врачей являются победителями Всероссийского конкурса «Лучший врач года».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endParaRPr lang="ru-RU" sz="2400">
              <a:solidFill>
                <a:schemeClr val="bg1"/>
              </a:solidFill>
            </a:endParaRPr>
          </a:p>
          <a:p>
            <a:pPr lvl="0" indent="-342900">
              <a:lnSpc>
                <a:spcPct val="80000"/>
              </a:lnSpc>
              <a:defRPr/>
            </a:pPr>
            <a:r>
              <a:rPr lang="ru-RU" sz="2400">
                <a:solidFill>
                  <a:schemeClr val="bg1"/>
                </a:solidFill>
              </a:rPr>
              <a:t>37 врачей - победители Республиканского конкурса «Лучший врач года».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 bwMode="auto">
          <a:xfrm>
            <a:off x="1617032" y="646934"/>
            <a:ext cx="6267127" cy="57588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>
                <a:solidFill>
                  <a:srgbClr val="1F5149"/>
                </a:solidFill>
                <a:latin typeface="Calibri"/>
                <a:cs typeface="Arial"/>
              </a:rPr>
              <a:t>Социальные гарантии (льготы)</a:t>
            </a:r>
            <a:endParaRPr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261100"/>
            <a:ext cx="2743200" cy="365125"/>
          </a:xfrm>
        </p:spPr>
        <p:txBody>
          <a:bodyPr/>
          <a:lstStyle/>
          <a:p>
            <a:pPr>
              <a:defRPr/>
            </a:pPr>
            <a:fld id="{5F499043-87F8-4E5B-9166-494FF5B17319}" type="slidenum">
              <a:rPr lang="ru-RU"/>
              <a:t/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1404317" y="649324"/>
            <a:ext cx="116048" cy="5734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404317" y="1578634"/>
            <a:ext cx="10001075" cy="4237442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648847" y="1739796"/>
            <a:ext cx="9704953" cy="3990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lnSpc>
                <a:spcPct val="80000"/>
              </a:lnSpc>
              <a:defRPr/>
            </a:pPr>
            <a:r>
              <a:rPr lang="ru-RU" sz="2400">
                <a:solidFill>
                  <a:schemeClr val="bg1"/>
                </a:solidFill>
              </a:rPr>
              <a:t>- </a:t>
            </a:r>
            <a:r>
              <a:rPr lang="ru-RU" sz="2800" b="1">
                <a:solidFill>
                  <a:schemeClr val="bg1"/>
                </a:solidFill>
              </a:rPr>
              <a:t>Компенсация расходов</a:t>
            </a:r>
            <a:r>
              <a:rPr lang="ru-RU" sz="2400">
                <a:solidFill>
                  <a:schemeClr val="bg1"/>
                </a:solidFill>
              </a:rPr>
              <a:t>, связанных с переездом к месту работы.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r>
              <a:rPr lang="ru-RU" sz="2400">
                <a:solidFill>
                  <a:schemeClr val="bg1"/>
                </a:solidFill>
              </a:rPr>
              <a:t>- Частичная компенсация расходов при найме жилья.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r>
              <a:rPr lang="ru-RU" sz="2400">
                <a:solidFill>
                  <a:schemeClr val="bg1"/>
                </a:solidFill>
              </a:rPr>
              <a:t>- </a:t>
            </a:r>
            <a:r>
              <a:rPr lang="ru-RU" sz="2800" b="1">
                <a:solidFill>
                  <a:schemeClr val="bg1"/>
                </a:solidFill>
              </a:rPr>
              <a:t>25%</a:t>
            </a:r>
            <a:r>
              <a:rPr lang="ru-RU" sz="2400">
                <a:solidFill>
                  <a:schemeClr val="bg1"/>
                </a:solidFill>
              </a:rPr>
              <a:t>  - доплата молодым специалистам в течение 3-х лет.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r>
              <a:rPr lang="ru-RU" sz="2400">
                <a:solidFill>
                  <a:schemeClr val="bg1"/>
                </a:solidFill>
              </a:rPr>
              <a:t>- </a:t>
            </a:r>
            <a:r>
              <a:rPr lang="ru-RU" sz="2800" b="1">
                <a:solidFill>
                  <a:schemeClr val="bg1"/>
                </a:solidFill>
              </a:rPr>
              <a:t>50%</a:t>
            </a:r>
            <a:r>
              <a:rPr lang="ru-RU" sz="2400">
                <a:solidFill>
                  <a:schemeClr val="bg1"/>
                </a:solidFill>
              </a:rPr>
              <a:t> - северная надбавка, для лиц проживающих в районах КС и приравненным к ним местностям.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r>
              <a:rPr lang="ru-RU" sz="2400">
                <a:solidFill>
                  <a:schemeClr val="bg1"/>
                </a:solidFill>
              </a:rPr>
              <a:t>- </a:t>
            </a:r>
            <a:r>
              <a:rPr lang="ru-RU" sz="2800" b="1">
                <a:solidFill>
                  <a:schemeClr val="bg1"/>
                </a:solidFill>
              </a:rPr>
              <a:t>20%</a:t>
            </a:r>
            <a:r>
              <a:rPr lang="ru-RU" sz="2400">
                <a:solidFill>
                  <a:schemeClr val="bg1"/>
                </a:solidFill>
              </a:rPr>
              <a:t> - районный коэффициент. 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r>
              <a:rPr lang="ru-RU" sz="2400">
                <a:solidFill>
                  <a:schemeClr val="bg1"/>
                </a:solidFill>
              </a:rPr>
              <a:t>- Льготный пенсионный стаж (в соответствии закона о Северах). 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r>
              <a:rPr lang="ru-RU" sz="2400">
                <a:solidFill>
                  <a:schemeClr val="bg1"/>
                </a:solidFill>
              </a:rPr>
              <a:t>- 1 раз в 2 года - оплата </a:t>
            </a:r>
            <a:r>
              <a:rPr lang="ru-RU" sz="2800" b="1">
                <a:solidFill>
                  <a:schemeClr val="bg1"/>
                </a:solidFill>
              </a:rPr>
              <a:t>льготного проезда</a:t>
            </a:r>
            <a:r>
              <a:rPr lang="ru-RU" sz="2400">
                <a:solidFill>
                  <a:schemeClr val="bg1"/>
                </a:solidFill>
              </a:rPr>
              <a:t> к месту отдыха и обратно .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r>
              <a:rPr lang="ru-RU" sz="2400">
                <a:solidFill>
                  <a:schemeClr val="bg1"/>
                </a:solidFill>
              </a:rPr>
              <a:t>- </a:t>
            </a:r>
            <a:r>
              <a:rPr lang="ru-RU" sz="2800" b="1">
                <a:solidFill>
                  <a:schemeClr val="bg1"/>
                </a:solidFill>
              </a:rPr>
              <a:t>16 дней </a:t>
            </a:r>
            <a:r>
              <a:rPr lang="ru-RU" sz="2400">
                <a:solidFill>
                  <a:schemeClr val="bg1"/>
                </a:solidFill>
              </a:rPr>
              <a:t>– дополнительный отпуск за работу в местностях приравненных к районам КС.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r>
              <a:rPr lang="ru-RU" sz="2400">
                <a:solidFill>
                  <a:schemeClr val="bg1"/>
                </a:solidFill>
              </a:rPr>
              <a:t>- </a:t>
            </a:r>
            <a:r>
              <a:rPr lang="ru-RU" sz="2800" b="1">
                <a:solidFill>
                  <a:schemeClr val="bg1"/>
                </a:solidFill>
              </a:rPr>
              <a:t>8 дней </a:t>
            </a:r>
            <a:r>
              <a:rPr lang="ru-RU" sz="2400">
                <a:solidFill>
                  <a:schemeClr val="bg1"/>
                </a:solidFill>
              </a:rPr>
              <a:t>– дополнительный отпуск за работу  с вредными условиями труда.</a:t>
            </a:r>
            <a:endParaRPr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" y="6616917"/>
            <a:ext cx="12192001" cy="12384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 bwMode="auto">
          <a:xfrm>
            <a:off x="1617032" y="646934"/>
            <a:ext cx="6267127" cy="57588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>
                <a:solidFill>
                  <a:srgbClr val="1F5149"/>
                </a:solidFill>
                <a:latin typeface="Calibri"/>
                <a:cs typeface="Arial"/>
              </a:rPr>
              <a:t>Меры социальной поддержки</a:t>
            </a:r>
            <a:endParaRPr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261100"/>
            <a:ext cx="2743200" cy="365125"/>
          </a:xfrm>
        </p:spPr>
        <p:txBody>
          <a:bodyPr/>
          <a:lstStyle/>
          <a:p>
            <a:pPr>
              <a:defRPr/>
            </a:pPr>
            <a:fld id="{5F499043-87F8-4E5B-9166-494FF5B17319}" type="slidenum">
              <a:rPr lang="ru-RU"/>
              <a:t/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1404317" y="649324"/>
            <a:ext cx="116048" cy="5734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404317" y="1368686"/>
            <a:ext cx="9949483" cy="13513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648847" y="1473521"/>
            <a:ext cx="8927713" cy="118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lnSpc>
                <a:spcPct val="80000"/>
              </a:lnSpc>
              <a:defRPr/>
            </a:pPr>
            <a:r>
              <a:rPr lang="ru-RU" sz="2800" b="1">
                <a:solidFill>
                  <a:srgbClr val="556E6A"/>
                </a:solidFill>
              </a:rPr>
              <a:t>Единовременные выплаты врачам, принятым на квотируемые рабочие места в размере 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r>
              <a:rPr lang="ru-RU" sz="3200" b="1" u="sng">
                <a:solidFill>
                  <a:srgbClr val="556E6A"/>
                </a:solidFill>
              </a:rPr>
              <a:t>500 тыс. рублей </a:t>
            </a:r>
            <a:endParaRPr lang="ru-RU" sz="2800" b="1" u="sng">
              <a:solidFill>
                <a:srgbClr val="556E6A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" y="6616917"/>
            <a:ext cx="12192001" cy="123845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auto">
          <a:xfrm>
            <a:off x="1404316" y="2885857"/>
            <a:ext cx="9949483" cy="2068776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648846" y="3021173"/>
            <a:ext cx="8927713" cy="1872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lnSpc>
                <a:spcPct val="80000"/>
              </a:lnSpc>
              <a:defRPr/>
            </a:pPr>
            <a:r>
              <a:rPr lang="ru-RU" sz="2400">
                <a:solidFill>
                  <a:schemeClr val="bg1"/>
                </a:solidFill>
              </a:rPr>
              <a:t>Лицам при приеме на работу в государственные учреждения Республики Коми по наиболее востребованным на рынке труда Республики Коми профессиям (специальностям) процентная надбавка к заработной плате устанавливается </a:t>
            </a:r>
            <a:r>
              <a:rPr lang="ru-RU" sz="2400" b="1" u="sng">
                <a:solidFill>
                  <a:schemeClr val="bg1"/>
                </a:solidFill>
              </a:rPr>
              <a:t>в полном размере с первого дня работы</a:t>
            </a:r>
            <a:r>
              <a:rPr lang="ru-RU" sz="2400" b="1">
                <a:solidFill>
                  <a:schemeClr val="bg1"/>
                </a:solidFill>
              </a:rPr>
              <a:t> </a:t>
            </a:r>
            <a:r>
              <a:rPr lang="ru-RU" sz="2400">
                <a:solidFill>
                  <a:schemeClr val="bg1"/>
                </a:solidFill>
              </a:rPr>
              <a:t>в районах Крайнего Севера и приравненных к ним местностях независимо от стажа работы.</a:t>
            </a:r>
            <a:endParaRPr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404317" y="5126914"/>
            <a:ext cx="9949482" cy="12384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Заголовок 1"/>
          <p:cNvSpPr txBox="1"/>
          <p:nvPr/>
        </p:nvSpPr>
        <p:spPr bwMode="auto">
          <a:xfrm>
            <a:off x="1617032" y="5232130"/>
            <a:ext cx="11062648" cy="1028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>
                <a:solidFill>
                  <a:srgbClr val="1F5149"/>
                </a:solidFill>
                <a:latin typeface="Calibri"/>
                <a:cs typeface="Arial"/>
              </a:rPr>
              <a:t>Средняя заработная плата врача-специалиста </a:t>
            </a:r>
            <a:endParaRPr/>
          </a:p>
          <a:p>
            <a:pPr>
              <a:defRPr/>
            </a:pPr>
            <a:r>
              <a:rPr lang="ru-RU" sz="3200" b="1" u="sng">
                <a:solidFill>
                  <a:srgbClr val="1F5149"/>
                </a:solidFill>
                <a:latin typeface="Calibri"/>
                <a:cs typeface="Arial"/>
              </a:rPr>
              <a:t>105 тыс. рублей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 bwMode="auto">
          <a:xfrm>
            <a:off x="1617032" y="646934"/>
            <a:ext cx="6267127" cy="57588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>
                <a:solidFill>
                  <a:srgbClr val="1F5149"/>
                </a:solidFill>
                <a:latin typeface="Calibri"/>
                <a:cs typeface="Arial"/>
              </a:rPr>
              <a:t>Требуемые специалисты</a:t>
            </a:r>
            <a:endParaRPr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261100"/>
            <a:ext cx="2743200" cy="365125"/>
          </a:xfrm>
        </p:spPr>
        <p:txBody>
          <a:bodyPr/>
          <a:lstStyle/>
          <a:p>
            <a:pPr>
              <a:defRPr/>
            </a:pPr>
            <a:fld id="{5F499043-87F8-4E5B-9166-494FF5B17319}" type="slidenum">
              <a:rPr lang="ru-RU"/>
              <a:t/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1404317" y="649324"/>
            <a:ext cx="116048" cy="5734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617035" y="1563740"/>
            <a:ext cx="4054193" cy="706394"/>
          </a:xfrm>
          <a:prstGeom prst="rect">
            <a:avLst/>
          </a:prstGeom>
          <a:solidFill>
            <a:srgbClr val="E8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r>
              <a:rPr lang="ru-RU" sz="2400">
                <a:solidFill>
                  <a:schemeClr val="tx1"/>
                </a:solidFill>
              </a:rPr>
              <a:t>Врач-анестезиолог-реаниматолог </a:t>
            </a:r>
            <a:endParaRPr lang="ru-RU" sz="2400">
              <a:solidFill>
                <a:schemeClr val="tx1"/>
              </a:solidFill>
              <a:latin typeface="+mn-lt"/>
              <a:ea typeface="Times New Roman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617032" y="2358063"/>
            <a:ext cx="4054193" cy="7063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400">
                <a:solidFill>
                  <a:schemeClr val="tx1"/>
                </a:solidFill>
              </a:rPr>
              <a:t>Врач-невролог</a:t>
            </a:r>
            <a:endParaRPr lang="ru-RU" sz="2400">
              <a:solidFill>
                <a:schemeClr val="tx1"/>
              </a:solidFill>
              <a:latin typeface="+mn-lt"/>
              <a:ea typeface="Times New Roman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617034" y="3140240"/>
            <a:ext cx="4054193" cy="706394"/>
          </a:xfrm>
          <a:prstGeom prst="rect">
            <a:avLst/>
          </a:prstGeom>
          <a:solidFill>
            <a:srgbClr val="E8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r>
              <a:rPr lang="ru-RU" sz="2400">
                <a:solidFill>
                  <a:schemeClr val="tx1"/>
                </a:solidFill>
              </a:rPr>
              <a:t>Врач-отоларинголог</a:t>
            </a:r>
            <a:endParaRPr lang="ru-RU" sz="2400">
              <a:solidFill>
                <a:schemeClr val="tx1"/>
              </a:solidFill>
              <a:latin typeface="+mn-lt"/>
              <a:ea typeface="Times New Roman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617034" y="3928905"/>
            <a:ext cx="4054193" cy="7063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400">
                <a:solidFill>
                  <a:schemeClr val="tx1"/>
                </a:solidFill>
                <a:latin typeface="+mn-lt"/>
                <a:ea typeface="Times New Roman"/>
                <a:cs typeface="Times New Roman"/>
              </a:rPr>
              <a:t>Врач-травматолог-ортопед </a:t>
            </a:r>
            <a:endParaRPr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1617033" y="4722234"/>
            <a:ext cx="4054193" cy="706394"/>
          </a:xfrm>
          <a:prstGeom prst="rect">
            <a:avLst/>
          </a:prstGeom>
          <a:solidFill>
            <a:srgbClr val="E8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r>
              <a:rPr lang="ru-RU" sz="2400">
                <a:solidFill>
                  <a:schemeClr val="tx1"/>
                </a:solidFill>
                <a:latin typeface="+mn-lt"/>
                <a:ea typeface="Times New Roman"/>
                <a:cs typeface="Times New Roman"/>
              </a:rPr>
              <a:t>Врач-педиатр </a:t>
            </a:r>
            <a:endParaRPr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6056566" y="1563740"/>
            <a:ext cx="4054193" cy="706394"/>
          </a:xfrm>
          <a:prstGeom prst="rect">
            <a:avLst/>
          </a:prstGeom>
          <a:solidFill>
            <a:srgbClr val="E8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r>
              <a:rPr lang="ru-RU" sz="2400">
                <a:solidFill>
                  <a:schemeClr val="tx1"/>
                </a:solidFill>
                <a:latin typeface="+mn-lt"/>
                <a:ea typeface="Times New Roman"/>
                <a:cs typeface="Times New Roman"/>
              </a:rPr>
              <a:t>Врач-детский хирург </a:t>
            </a:r>
            <a:endParaRPr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6056565" y="2358063"/>
            <a:ext cx="4054193" cy="7063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r>
              <a:rPr lang="ru-RU" sz="2400">
                <a:solidFill>
                  <a:schemeClr val="tx1"/>
                </a:solidFill>
                <a:latin typeface="+mn-lt"/>
                <a:ea typeface="Times New Roman"/>
                <a:cs typeface="Times New Roman"/>
              </a:rPr>
              <a:t>Врач-неонатолог</a:t>
            </a:r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6056565" y="3140240"/>
            <a:ext cx="4054193" cy="706394"/>
          </a:xfrm>
          <a:prstGeom prst="rect">
            <a:avLst/>
          </a:prstGeom>
          <a:solidFill>
            <a:srgbClr val="E8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r>
              <a:rPr lang="ru-RU" sz="2400">
                <a:solidFill>
                  <a:schemeClr val="tx1"/>
                </a:solidFill>
                <a:latin typeface="+mn-lt"/>
                <a:ea typeface="Times New Roman"/>
                <a:cs typeface="Times New Roman"/>
              </a:rPr>
              <a:t>Врач по УЗД </a:t>
            </a:r>
            <a:endParaRPr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6056565" y="3928905"/>
            <a:ext cx="4054193" cy="7063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r>
              <a:rPr lang="ru-RU" sz="2400">
                <a:solidFill>
                  <a:schemeClr val="tx1"/>
                </a:solidFill>
                <a:latin typeface="+mn-lt"/>
                <a:ea typeface="Times New Roman"/>
                <a:cs typeface="Times New Roman"/>
              </a:rPr>
              <a:t>Врач функциональной диагностики </a:t>
            </a:r>
            <a:endParaRPr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6056563" y="4722234"/>
            <a:ext cx="4054193" cy="706394"/>
          </a:xfrm>
          <a:prstGeom prst="rect">
            <a:avLst/>
          </a:prstGeom>
          <a:solidFill>
            <a:srgbClr val="E8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400">
                <a:solidFill>
                  <a:schemeClr val="tx1"/>
                </a:solidFill>
                <a:latin typeface="+mn-lt"/>
                <a:ea typeface="Times New Roman"/>
                <a:cs typeface="Times New Roman"/>
              </a:rPr>
              <a:t>Врач-детский стоматолог </a:t>
            </a:r>
            <a:endParaRPr/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1404316" y="1553237"/>
            <a:ext cx="116513" cy="716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1404316" y="2347560"/>
            <a:ext cx="116513" cy="716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1404316" y="3139897"/>
            <a:ext cx="116513" cy="716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404316" y="3927340"/>
            <a:ext cx="116513" cy="716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1404316" y="4722234"/>
            <a:ext cx="116513" cy="716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5844942" y="1553237"/>
            <a:ext cx="116513" cy="716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5844942" y="2347560"/>
            <a:ext cx="116513" cy="716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5844942" y="3139897"/>
            <a:ext cx="116513" cy="716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5844942" y="3927340"/>
            <a:ext cx="116513" cy="716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5844942" y="4722234"/>
            <a:ext cx="116513" cy="716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1617033" y="5521402"/>
            <a:ext cx="4054193" cy="7063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400">
                <a:solidFill>
                  <a:schemeClr val="tx1"/>
                </a:solidFill>
                <a:latin typeface="+mn-lt"/>
                <a:ea typeface="Times New Roman"/>
                <a:cs typeface="Times New Roman"/>
              </a:rPr>
              <a:t>Врач-аллерголог-иммунолог </a:t>
            </a:r>
            <a:endParaRPr/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6056563" y="5521402"/>
            <a:ext cx="4054193" cy="7063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r>
              <a:rPr lang="ru-RU" sz="2400">
                <a:solidFill>
                  <a:schemeClr val="tx1"/>
                </a:solidFill>
                <a:latin typeface="+mn-lt"/>
                <a:ea typeface="Times New Roman"/>
                <a:cs typeface="Times New Roman"/>
              </a:rPr>
              <a:t>Врач пульмонолог</a:t>
            </a:r>
            <a:endParaRPr/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1404315" y="5519837"/>
            <a:ext cx="116513" cy="716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5844941" y="5519837"/>
            <a:ext cx="116513" cy="716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" y="6616917"/>
            <a:ext cx="12192001" cy="12384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 bwMode="auto">
          <a:xfrm>
            <a:off x="1617032" y="646934"/>
            <a:ext cx="6267127" cy="57588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>
                <a:solidFill>
                  <a:srgbClr val="1F5149"/>
                </a:solidFill>
                <a:latin typeface="Calibri"/>
                <a:cs typeface="Arial"/>
              </a:rPr>
              <a:t>Награды ГУ «РДКБ»</a:t>
            </a:r>
            <a:endParaRPr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261100"/>
            <a:ext cx="2743200" cy="365125"/>
          </a:xfrm>
        </p:spPr>
        <p:txBody>
          <a:bodyPr/>
          <a:lstStyle/>
          <a:p>
            <a:pPr>
              <a:defRPr/>
            </a:pPr>
            <a:fld id="{5F499043-87F8-4E5B-9166-494FF5B17319}" type="slidenum">
              <a:rPr lang="ru-RU"/>
              <a:t/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1404317" y="649324"/>
            <a:ext cx="116048" cy="5734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5113145" y="1368686"/>
            <a:ext cx="4701415" cy="4842380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5349240" y="2360574"/>
            <a:ext cx="4114800" cy="2858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lnSpc>
                <a:spcPct val="80000"/>
              </a:lnSpc>
              <a:defRPr/>
            </a:pPr>
            <a:r>
              <a:rPr lang="ru-RU" sz="2800" b="1">
                <a:solidFill>
                  <a:schemeClr val="bg1"/>
                </a:solidFill>
              </a:rPr>
              <a:t>Больница является победителем конкурса «Медицинская организация педиатрического профиля 2020г.» проводимого Союзом педиатров России</a:t>
            </a:r>
            <a:endParaRPr lang="ru-RU" sz="2800" b="1" u="sng">
              <a:solidFill>
                <a:schemeClr val="bg1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" y="6616917"/>
            <a:ext cx="12192001" cy="12384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404317" y="1368686"/>
            <a:ext cx="3464298" cy="4842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 bwMode="auto">
          <a:xfrm>
            <a:off x="1617032" y="646934"/>
            <a:ext cx="6267127" cy="57588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>
                <a:solidFill>
                  <a:srgbClr val="1F5149"/>
                </a:solidFill>
                <a:latin typeface="Calibri"/>
                <a:cs typeface="Arial"/>
              </a:rPr>
              <a:t>Музей ГУ «РДКБ»</a:t>
            </a:r>
            <a:endParaRPr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261100"/>
            <a:ext cx="2743200" cy="365125"/>
          </a:xfrm>
        </p:spPr>
        <p:txBody>
          <a:bodyPr/>
          <a:lstStyle/>
          <a:p>
            <a:pPr>
              <a:defRPr/>
            </a:pPr>
            <a:fld id="{5F499043-87F8-4E5B-9166-494FF5B17319}" type="slidenum">
              <a:rPr lang="ru-RU"/>
              <a:t/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1404317" y="649324"/>
            <a:ext cx="116048" cy="5734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" y="6616917"/>
            <a:ext cx="12192001" cy="12384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404317" y="1393328"/>
            <a:ext cx="4194567" cy="23594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404317" y="3901656"/>
            <a:ext cx="4194567" cy="235944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839157" y="1393326"/>
            <a:ext cx="4194567" cy="235944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839158" y="3895383"/>
            <a:ext cx="4194566" cy="23594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0" y="-2371313"/>
            <a:ext cx="12191999" cy="12191999"/>
          </a:xfrm>
          <a:prstGeom prst="rect">
            <a:avLst/>
          </a:prstGeom>
        </p:spPr>
      </p:pic>
      <p:sp>
        <p:nvSpPr>
          <p:cNvPr id="8" name="Заголовок 1"/>
          <p:cNvSpPr txBox="1"/>
          <p:nvPr/>
        </p:nvSpPr>
        <p:spPr bwMode="auto">
          <a:xfrm>
            <a:off x="1617032" y="646934"/>
            <a:ext cx="8163576" cy="57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>
                <a:solidFill>
                  <a:schemeClr val="bg1"/>
                </a:solidFill>
                <a:latin typeface="Calibri"/>
                <a:cs typeface="Arial"/>
              </a:rPr>
              <a:t>г. Сыктывкар</a:t>
            </a:r>
            <a:endParaRPr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404317" y="649324"/>
            <a:ext cx="116048" cy="5734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-1113949"/>
            <a:ext cx="12199620" cy="813308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499043-87F8-4E5B-9166-494FF5B17319}" type="slidenum">
              <a:rPr lang="ru-RU">
                <a:solidFill>
                  <a:schemeClr val="bg1"/>
                </a:solidFill>
              </a:rPr>
              <a:t/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/>
          <p:nvPr/>
        </p:nvSpPr>
        <p:spPr bwMode="auto">
          <a:xfrm>
            <a:off x="1617032" y="646934"/>
            <a:ext cx="8163576" cy="57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>
                <a:solidFill>
                  <a:schemeClr val="bg1"/>
                </a:solidFill>
                <a:latin typeface="Calibri"/>
                <a:cs typeface="Arial"/>
              </a:rPr>
              <a:t>г. Сыктывкар</a:t>
            </a:r>
            <a:endParaRPr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404317" y="649324"/>
            <a:ext cx="116048" cy="5734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499043-87F8-4E5B-9166-494FF5B17319}" type="slidenum">
              <a:rPr lang="ru-RU">
                <a:solidFill>
                  <a:schemeClr val="bg1"/>
                </a:solidFill>
              </a:rPr>
              <a:t/>
            </a:fld>
            <a:endParaRPr lang="ru-RU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-1325880"/>
            <a:ext cx="12275820" cy="8183880"/>
          </a:xfrm>
          <a:prstGeom prst="rect">
            <a:avLst/>
          </a:prstGeom>
        </p:spPr>
      </p:pic>
      <p:sp>
        <p:nvSpPr>
          <p:cNvPr id="8" name="Заголовок 1"/>
          <p:cNvSpPr txBox="1"/>
          <p:nvPr/>
        </p:nvSpPr>
        <p:spPr bwMode="auto">
          <a:xfrm>
            <a:off x="1617032" y="646934"/>
            <a:ext cx="8163576" cy="57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>
                <a:solidFill>
                  <a:schemeClr val="bg1"/>
                </a:solidFill>
                <a:latin typeface="Calibri"/>
                <a:cs typeface="Arial"/>
              </a:rPr>
              <a:t>г. Сыктывкар</a:t>
            </a:r>
            <a:endParaRPr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404317" y="649324"/>
            <a:ext cx="116048" cy="5734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794868" y="-2097527"/>
            <a:ext cx="12987375" cy="16222193"/>
          </a:xfrm>
          <a:prstGeom prst="rect">
            <a:avLst/>
          </a:prstGeom>
        </p:spPr>
      </p:pic>
      <p:sp>
        <p:nvSpPr>
          <p:cNvPr id="14" name="Заголовок 1"/>
          <p:cNvSpPr txBox="1"/>
          <p:nvPr/>
        </p:nvSpPr>
        <p:spPr bwMode="auto">
          <a:xfrm>
            <a:off x="1617032" y="646934"/>
            <a:ext cx="8163576" cy="57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>
                <a:solidFill>
                  <a:schemeClr val="bg1"/>
                </a:solidFill>
                <a:latin typeface="Calibri"/>
                <a:cs typeface="Arial"/>
              </a:rPr>
              <a:t>Республика Коми</a:t>
            </a:r>
            <a:endParaRPr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1404317" y="649324"/>
            <a:ext cx="116048" cy="5734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280150"/>
            <a:ext cx="2743200" cy="365125"/>
          </a:xfrm>
        </p:spPr>
        <p:txBody>
          <a:bodyPr/>
          <a:lstStyle/>
          <a:p>
            <a:pPr>
              <a:defRPr/>
            </a:pPr>
            <a:fld id="{5F499043-87F8-4E5B-9166-494FF5B17319}" type="slidenum">
              <a:rPr lang="ru-RU"/>
              <a:t/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4717915" y="2144594"/>
            <a:ext cx="7101191" cy="4086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000" b="1">
                <a:ea typeface="Roboto Light"/>
                <a:cs typeface="Arial"/>
              </a:rPr>
              <a:t>Ежегодно в ГУ «РДКБ» оказывается:</a:t>
            </a:r>
            <a:endParaRPr/>
          </a:p>
          <a:p>
            <a:pPr>
              <a:lnSpc>
                <a:spcPct val="80000"/>
              </a:lnSpc>
              <a:defRPr/>
            </a:pPr>
            <a:endParaRPr lang="ru-RU">
              <a:solidFill>
                <a:schemeClr val="accent2"/>
              </a:solidFill>
              <a:ea typeface="Roboto Light"/>
              <a:cs typeface="Arial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defRPr/>
            </a:pP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  <a:ea typeface="Roboto Light"/>
                <a:cs typeface="Arial"/>
              </a:rPr>
              <a:t>Стационарное лечение - 11 тысяч детей по 22 профилям патологии</a:t>
            </a:r>
            <a:endParaRPr/>
          </a:p>
          <a:p>
            <a:pPr>
              <a:lnSpc>
                <a:spcPct val="80000"/>
              </a:lnSpc>
              <a:buClr>
                <a:schemeClr val="accent2"/>
              </a:buClr>
              <a:defRPr/>
            </a:pPr>
            <a:endParaRPr lang="ru-RU">
              <a:solidFill>
                <a:schemeClr val="tx1">
                  <a:lumMod val="75000"/>
                  <a:lumOff val="25000"/>
                </a:schemeClr>
              </a:solidFill>
              <a:ea typeface="Roboto Light"/>
              <a:cs typeface="Arial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defRPr/>
            </a:pP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  <a:ea typeface="Roboto Light"/>
                <a:cs typeface="Arial"/>
              </a:rPr>
              <a:t>Высокотехнологичная медицинская помощь –  419 детей</a:t>
            </a:r>
            <a:endParaRPr/>
          </a:p>
          <a:p>
            <a:pPr>
              <a:lnSpc>
                <a:spcPct val="80000"/>
              </a:lnSpc>
              <a:buClr>
                <a:schemeClr val="accent2"/>
              </a:buClr>
              <a:defRPr/>
            </a:pPr>
            <a:endParaRPr lang="ru-RU">
              <a:solidFill>
                <a:schemeClr val="tx1">
                  <a:lumMod val="75000"/>
                  <a:lumOff val="25000"/>
                </a:schemeClr>
              </a:solidFill>
              <a:ea typeface="Roboto Light"/>
              <a:cs typeface="Arial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defRPr/>
            </a:pP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  <a:ea typeface="Roboto Light"/>
                <a:cs typeface="Arial"/>
              </a:rPr>
              <a:t>Более 4 тысяч операций</a:t>
            </a:r>
            <a:endParaRPr/>
          </a:p>
          <a:p>
            <a:pPr>
              <a:lnSpc>
                <a:spcPct val="80000"/>
              </a:lnSpc>
              <a:buClr>
                <a:schemeClr val="accent2"/>
              </a:buClr>
              <a:defRPr/>
            </a:pPr>
            <a:endParaRPr lang="ru-RU">
              <a:solidFill>
                <a:schemeClr val="tx1">
                  <a:lumMod val="75000"/>
                  <a:lumOff val="25000"/>
                </a:schemeClr>
              </a:solidFill>
              <a:ea typeface="Roboto Light"/>
              <a:cs typeface="Arial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defRPr/>
            </a:pP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  <a:ea typeface="Roboto Light"/>
                <a:cs typeface="Arial"/>
              </a:rPr>
              <a:t>Консультативные приемы 47 тыс. детей</a:t>
            </a:r>
            <a:endParaRPr/>
          </a:p>
          <a:p>
            <a:pPr>
              <a:lnSpc>
                <a:spcPct val="80000"/>
              </a:lnSpc>
              <a:buClr>
                <a:schemeClr val="accent2"/>
              </a:buClr>
              <a:defRPr/>
            </a:pPr>
            <a:endParaRPr lang="ru-RU">
              <a:solidFill>
                <a:schemeClr val="tx1">
                  <a:lumMod val="75000"/>
                  <a:lumOff val="25000"/>
                </a:schemeClr>
              </a:solidFill>
              <a:ea typeface="Roboto Light"/>
              <a:cs typeface="Arial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defRPr/>
            </a:pP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  <a:ea typeface="Roboto Light"/>
                <a:cs typeface="Arial"/>
              </a:rPr>
              <a:t>Травматологический пункт – более 23 тыс. детей</a:t>
            </a:r>
            <a:endParaRPr/>
          </a:p>
          <a:p>
            <a:pPr>
              <a:lnSpc>
                <a:spcPct val="80000"/>
              </a:lnSpc>
              <a:buClr>
                <a:schemeClr val="accent2"/>
              </a:buClr>
              <a:defRPr/>
            </a:pPr>
            <a:endParaRPr lang="ru-RU">
              <a:solidFill>
                <a:schemeClr val="tx1">
                  <a:lumMod val="75000"/>
                  <a:lumOff val="25000"/>
                </a:schemeClr>
              </a:solidFill>
              <a:ea typeface="Roboto Light"/>
              <a:cs typeface="Arial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defRPr/>
            </a:pP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  <a:ea typeface="Roboto Light"/>
                <a:cs typeface="Arial"/>
              </a:rPr>
              <a:t>Около 200 выездов по </a:t>
            </a: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  <a:ea typeface="Roboto Light"/>
                <a:cs typeface="Arial"/>
              </a:rPr>
              <a:t>санавиации</a:t>
            </a: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  <a:ea typeface="Roboto Light"/>
                <a:cs typeface="Arial"/>
              </a:rPr>
              <a:t>, из них около 30 авиатранспортом</a:t>
            </a:r>
            <a:endParaRPr/>
          </a:p>
          <a:p>
            <a:pPr>
              <a:lnSpc>
                <a:spcPct val="80000"/>
              </a:lnSpc>
              <a:buClr>
                <a:schemeClr val="accent2"/>
              </a:buClr>
              <a:defRPr/>
            </a:pPr>
            <a:endParaRPr lang="ru-RU">
              <a:solidFill>
                <a:schemeClr val="tx1">
                  <a:lumMod val="75000"/>
                  <a:lumOff val="25000"/>
                </a:schemeClr>
              </a:solidFill>
              <a:ea typeface="Roboto Light"/>
              <a:cs typeface="Arial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defRPr/>
            </a:pP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  <a:ea typeface="Roboto Light"/>
                <a:cs typeface="Arial"/>
              </a:rPr>
              <a:t>Свыше 250 телемедицинских консультаций, из них 10 % - в режиме видеоконференции</a:t>
            </a:r>
            <a:endParaRPr/>
          </a:p>
          <a:p>
            <a:pPr>
              <a:lnSpc>
                <a:spcPct val="80000"/>
              </a:lnSpc>
              <a:buClr>
                <a:schemeClr val="accent2"/>
              </a:buClr>
              <a:defRPr/>
            </a:pPr>
            <a:endParaRPr lang="ru-RU">
              <a:solidFill>
                <a:schemeClr val="tx1">
                  <a:lumMod val="75000"/>
                  <a:lumOff val="25000"/>
                </a:schemeClr>
              </a:solidFill>
              <a:ea typeface="Roboto Light"/>
              <a:cs typeface="Arial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defRPr/>
            </a:pP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  <a:ea typeface="Roboto Light"/>
                <a:cs typeface="Arial"/>
              </a:rPr>
              <a:t>Более 80 выездов специалистов в районы</a:t>
            </a: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 l="4715" t="5705" r="5046" b="6668"/>
          <a:stretch/>
        </p:blipFill>
        <p:spPr bwMode="auto">
          <a:xfrm>
            <a:off x="0" y="2052281"/>
            <a:ext cx="4196602" cy="31511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1" y="6616917"/>
            <a:ext cx="12192001" cy="1238451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 bwMode="auto">
          <a:xfrm>
            <a:off x="1630096" y="595332"/>
            <a:ext cx="9917562" cy="1182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>
                <a:solidFill>
                  <a:srgbClr val="1F5149"/>
                </a:solidFill>
                <a:latin typeface="Calibri"/>
                <a:cs typeface="Arial"/>
              </a:rPr>
              <a:t>ГУ «РДКБ» </a:t>
            </a:r>
            <a:r>
              <a:rPr lang="ru-RU" sz="2800">
                <a:solidFill>
                  <a:srgbClr val="1F5149"/>
                </a:solidFill>
                <a:latin typeface="Calibri"/>
                <a:cs typeface="Arial"/>
              </a:rPr>
              <a:t>- современная многопрофильная медицинская организация, которая является ведущим детским лечебно-профилактическим учреждением Республики Коми</a:t>
            </a:r>
            <a:endParaRPr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404317" y="649324"/>
            <a:ext cx="116048" cy="10956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4576217" y="2069842"/>
            <a:ext cx="141697" cy="4259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4576217" y="2595088"/>
            <a:ext cx="141697" cy="336799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4576217" y="3031192"/>
            <a:ext cx="141697" cy="336799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4576217" y="3467296"/>
            <a:ext cx="141697" cy="336799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4576217" y="3903400"/>
            <a:ext cx="141697" cy="336799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4576217" y="4336815"/>
            <a:ext cx="141697" cy="336799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4576217" y="4772919"/>
            <a:ext cx="141697" cy="336799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4576217" y="5203441"/>
            <a:ext cx="141697" cy="535943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4576217" y="5833107"/>
            <a:ext cx="141697" cy="336799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53541" y="-619761"/>
            <a:ext cx="12245541" cy="8133081"/>
          </a:xfrm>
          <a:prstGeom prst="rect">
            <a:avLst/>
          </a:prstGeom>
        </p:spPr>
      </p:pic>
      <p:sp>
        <p:nvSpPr>
          <p:cNvPr id="14" name="Заголовок 1"/>
          <p:cNvSpPr txBox="1"/>
          <p:nvPr/>
        </p:nvSpPr>
        <p:spPr bwMode="auto">
          <a:xfrm>
            <a:off x="1617032" y="646934"/>
            <a:ext cx="8163576" cy="57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>
                <a:solidFill>
                  <a:schemeClr val="bg1"/>
                </a:solidFill>
                <a:latin typeface="Calibri"/>
                <a:cs typeface="Arial"/>
              </a:rPr>
              <a:t>Республика Коми</a:t>
            </a:r>
            <a:endParaRPr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1404317" y="649324"/>
            <a:ext cx="116048" cy="5734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62417" y="-797731"/>
            <a:ext cx="12254417" cy="7945291"/>
          </a:xfrm>
          <a:prstGeom prst="rect">
            <a:avLst/>
          </a:prstGeom>
        </p:spPr>
      </p:pic>
      <p:sp>
        <p:nvSpPr>
          <p:cNvPr id="14" name="Заголовок 1"/>
          <p:cNvSpPr txBox="1"/>
          <p:nvPr/>
        </p:nvSpPr>
        <p:spPr bwMode="auto">
          <a:xfrm>
            <a:off x="1617032" y="646934"/>
            <a:ext cx="8163576" cy="57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>
                <a:solidFill>
                  <a:schemeClr val="bg1"/>
                </a:solidFill>
                <a:latin typeface="Calibri"/>
                <a:cs typeface="Arial"/>
              </a:rPr>
              <a:t>Республика Коми</a:t>
            </a:r>
            <a:endParaRPr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1404317" y="649324"/>
            <a:ext cx="116048" cy="5734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41482" y="-1127760"/>
            <a:ext cx="12274963" cy="8458200"/>
          </a:xfrm>
          <a:prstGeom prst="rect">
            <a:avLst/>
          </a:prstGeom>
        </p:spPr>
      </p:pic>
      <p:sp>
        <p:nvSpPr>
          <p:cNvPr id="14" name="Заголовок 1"/>
          <p:cNvSpPr txBox="1"/>
          <p:nvPr/>
        </p:nvSpPr>
        <p:spPr bwMode="auto">
          <a:xfrm>
            <a:off x="1617032" y="646934"/>
            <a:ext cx="8163576" cy="57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>
                <a:solidFill>
                  <a:schemeClr val="bg1"/>
                </a:solidFill>
                <a:latin typeface="Calibri"/>
                <a:cs typeface="Arial"/>
              </a:rPr>
              <a:t>Республика Коми</a:t>
            </a:r>
            <a:endParaRPr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1404317" y="649324"/>
            <a:ext cx="116048" cy="5734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 bwMode="auto">
          <a:xfrm>
            <a:off x="1617032" y="646934"/>
            <a:ext cx="6267127" cy="57588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>
                <a:solidFill>
                  <a:srgbClr val="1F5149"/>
                </a:solidFill>
                <a:latin typeface="Calibri"/>
                <a:cs typeface="Arial"/>
              </a:rPr>
              <a:t>Контакты</a:t>
            </a:r>
            <a:endParaRPr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261100"/>
            <a:ext cx="2743200" cy="365125"/>
          </a:xfrm>
        </p:spPr>
        <p:txBody>
          <a:bodyPr/>
          <a:lstStyle/>
          <a:p>
            <a:pPr>
              <a:defRPr/>
            </a:pPr>
            <a:fld id="{5F499043-87F8-4E5B-9166-494FF5B17319}" type="slidenum">
              <a:rPr lang="ru-RU"/>
              <a:t/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1404317" y="649324"/>
            <a:ext cx="116048" cy="5734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767839" y="1628668"/>
            <a:ext cx="4787597" cy="4926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lnSpc>
                <a:spcPct val="80000"/>
              </a:lnSpc>
              <a:defRPr/>
            </a:pPr>
            <a:r>
              <a:rPr lang="ru-RU" sz="2800"/>
              <a:t>Учреждение: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r>
              <a:rPr lang="ru-RU" sz="2800" b="1"/>
              <a:t>ГУ «Республиканская детская клиническая больница»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endParaRPr lang="ru-RU" sz="2800" b="1"/>
          </a:p>
          <a:p>
            <a:pPr lvl="0" indent="-342900">
              <a:lnSpc>
                <a:spcPct val="80000"/>
              </a:lnSpc>
              <a:defRPr/>
            </a:pPr>
            <a:r>
              <a:rPr lang="ru-RU" sz="2800"/>
              <a:t>Адрес: 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r>
              <a:rPr lang="ru-RU" sz="2800" b="1"/>
              <a:t>Республика Коми, 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r>
              <a:rPr lang="ru-RU" sz="2800" b="1"/>
              <a:t>г. Сыктывкар, ул. Пушкина, д.116/6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endParaRPr lang="ru-RU" sz="2800" b="1"/>
          </a:p>
          <a:p>
            <a:pPr lvl="0" indent="-342900">
              <a:lnSpc>
                <a:spcPct val="80000"/>
              </a:lnSpc>
              <a:defRPr/>
            </a:pPr>
            <a:r>
              <a:rPr lang="ru-RU" sz="2800"/>
              <a:t>Телефон: </a:t>
            </a:r>
            <a:r>
              <a:rPr lang="ru-RU" sz="2800" b="1"/>
              <a:t>8 (8212) 72-12-03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endParaRPr lang="ru-RU" sz="2800" b="1"/>
          </a:p>
          <a:p>
            <a:pPr lvl="0" indent="-342900">
              <a:lnSpc>
                <a:spcPct val="80000"/>
              </a:lnSpc>
              <a:defRPr/>
            </a:pPr>
            <a:r>
              <a:rPr lang="ru-RU" sz="2800"/>
              <a:t>Сайт: </a:t>
            </a:r>
            <a:r>
              <a:rPr lang="ru-RU" sz="2800" b="1"/>
              <a:t>rdkbrk.ru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endParaRPr lang="ru-RU" sz="2800" b="1"/>
          </a:p>
          <a:p>
            <a:pPr lvl="0" indent="-342900">
              <a:lnSpc>
                <a:spcPct val="80000"/>
              </a:lnSpc>
              <a:defRPr/>
            </a:pPr>
            <a:endParaRPr lang="ru-RU" sz="2800" b="1" u="sng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" y="6616917"/>
            <a:ext cx="12192001" cy="123845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 bwMode="auto">
          <a:xfrm>
            <a:off x="1404317" y="1368686"/>
            <a:ext cx="116048" cy="4559674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7134557" y="1368686"/>
            <a:ext cx="116048" cy="4559674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7588401" y="1628668"/>
            <a:ext cx="3765399" cy="4582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lnSpc>
                <a:spcPct val="80000"/>
              </a:lnSpc>
              <a:defRPr/>
            </a:pPr>
            <a:r>
              <a:rPr lang="ru-RU" sz="2800"/>
              <a:t>Контактное лицо: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r>
              <a:rPr lang="ru-RU" sz="2800" b="1"/>
              <a:t>Батура Юлия Михайловна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r>
              <a:rPr lang="ru-RU" sz="2800"/>
              <a:t>Заместитель главного врача по кадрам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endParaRPr lang="ru-RU" sz="2800"/>
          </a:p>
          <a:p>
            <a:pPr lvl="0" indent="-342900">
              <a:lnSpc>
                <a:spcPct val="80000"/>
              </a:lnSpc>
              <a:defRPr/>
            </a:pPr>
            <a:r>
              <a:rPr lang="ru-RU" sz="2800"/>
              <a:t>Телефон: 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r>
              <a:rPr lang="ru-RU" sz="2800" b="1"/>
              <a:t>8 (8212) 72-12-33 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endParaRPr lang="ru-RU" sz="2800" b="1"/>
          </a:p>
          <a:p>
            <a:pPr lvl="0" indent="-342900">
              <a:lnSpc>
                <a:spcPct val="80000"/>
              </a:lnSpc>
              <a:defRPr/>
            </a:pPr>
            <a:r>
              <a:rPr lang="ru-RU" sz="2800"/>
              <a:t>e-mail</a:t>
            </a:r>
            <a:r>
              <a:rPr lang="ru-RU" sz="2800"/>
              <a:t>: 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r>
              <a:rPr lang="ru-RU" sz="2800" b="1"/>
              <a:t>batura-yulia@mail.ru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endParaRPr lang="ru-RU" sz="2800" b="1"/>
          </a:p>
          <a:p>
            <a:pPr lvl="0" indent="-342900">
              <a:lnSpc>
                <a:spcPct val="80000"/>
              </a:lnSpc>
              <a:defRPr/>
            </a:pPr>
            <a:endParaRPr lang="ru-RU" sz="2800" b="1" u="sn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 bwMode="auto">
          <a:xfrm>
            <a:off x="1617033" y="646934"/>
            <a:ext cx="4169898" cy="57588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>
                <a:solidFill>
                  <a:srgbClr val="1F5149"/>
                </a:solidFill>
                <a:latin typeface="Calibri"/>
                <a:cs typeface="Arial"/>
              </a:rPr>
              <a:t>Функции ГУ «РДКБ»</a:t>
            </a:r>
            <a:endParaRPr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261100"/>
            <a:ext cx="2743200" cy="365125"/>
          </a:xfrm>
        </p:spPr>
        <p:txBody>
          <a:bodyPr/>
          <a:lstStyle/>
          <a:p>
            <a:pPr>
              <a:defRPr/>
            </a:pPr>
            <a:fld id="{5F499043-87F8-4E5B-9166-494FF5B17319}" type="slidenum">
              <a:rPr lang="ru-RU"/>
              <a:t/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1404317" y="649324"/>
            <a:ext cx="116048" cy="5734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636848" y="3639193"/>
            <a:ext cx="3060775" cy="20366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 bwMode="auto">
          <a:xfrm>
            <a:off x="1404317" y="1566172"/>
            <a:ext cx="3050506" cy="2029850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404318" y="3646026"/>
            <a:ext cx="3050505" cy="20298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542029" y="1578032"/>
            <a:ext cx="3007614" cy="201336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 bwMode="auto">
          <a:xfrm>
            <a:off x="4542029" y="3646025"/>
            <a:ext cx="3007614" cy="2029849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7647120" y="1549453"/>
            <a:ext cx="3050506" cy="2029850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7549643" y="2075910"/>
            <a:ext cx="3478695" cy="1087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>
              <a:lnSpc>
                <a:spcPct val="50000"/>
              </a:lnSpc>
              <a:spcBef>
                <a:spcPts val="0"/>
              </a:spcBef>
              <a:defRPr/>
            </a:pPr>
            <a:r>
              <a:rPr lang="ru-RU" sz="2400" b="1">
                <a:solidFill>
                  <a:schemeClr val="bg1"/>
                </a:solidFill>
              </a:rPr>
              <a:t>Республиканская </a:t>
            </a:r>
            <a:endParaRPr/>
          </a:p>
          <a:p>
            <a:pPr marL="342900" lvl="0">
              <a:lnSpc>
                <a:spcPct val="50000"/>
              </a:lnSpc>
              <a:spcBef>
                <a:spcPts val="0"/>
              </a:spcBef>
              <a:defRPr/>
            </a:pPr>
            <a:r>
              <a:rPr lang="ru-RU" sz="2400" b="1">
                <a:solidFill>
                  <a:schemeClr val="bg1"/>
                </a:solidFill>
              </a:rPr>
              <a:t>детская </a:t>
            </a:r>
            <a:endParaRPr/>
          </a:p>
          <a:p>
            <a:pPr marL="342900" lvl="0">
              <a:lnSpc>
                <a:spcPct val="50000"/>
              </a:lnSpc>
              <a:spcBef>
                <a:spcPts val="0"/>
              </a:spcBef>
              <a:defRPr/>
            </a:pPr>
            <a:r>
              <a:rPr lang="ru-RU" sz="2400" b="1">
                <a:solidFill>
                  <a:schemeClr val="bg1"/>
                </a:solidFill>
              </a:rPr>
              <a:t>клиническая </a:t>
            </a:r>
            <a:endParaRPr/>
          </a:p>
          <a:p>
            <a:pPr marL="342900" lvl="0">
              <a:lnSpc>
                <a:spcPct val="50000"/>
              </a:lnSpc>
              <a:spcBef>
                <a:spcPts val="0"/>
              </a:spcBef>
              <a:defRPr/>
            </a:pPr>
            <a:r>
              <a:rPr lang="ru-RU" sz="2400" b="1">
                <a:solidFill>
                  <a:schemeClr val="bg1"/>
                </a:solidFill>
              </a:rPr>
              <a:t>больница</a:t>
            </a:r>
            <a:endParaRPr/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4808793" y="4203104"/>
            <a:ext cx="2474085" cy="1087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50000"/>
              </a:lnSpc>
              <a:spcBef>
                <a:spcPts val="0"/>
              </a:spcBef>
              <a:defRPr/>
            </a:pPr>
            <a:r>
              <a:rPr lang="ru-RU" sz="2400" b="1">
                <a:solidFill>
                  <a:schemeClr val="bg1"/>
                </a:solidFill>
              </a:rPr>
              <a:t>Больница </a:t>
            </a:r>
            <a:endParaRPr/>
          </a:p>
          <a:p>
            <a:pPr marL="342900" lvl="0" indent="-342900">
              <a:lnSpc>
                <a:spcPct val="50000"/>
              </a:lnSpc>
              <a:spcBef>
                <a:spcPts val="0"/>
              </a:spcBef>
              <a:defRPr/>
            </a:pPr>
            <a:r>
              <a:rPr lang="ru-RU" sz="2400" b="1">
                <a:solidFill>
                  <a:schemeClr val="bg1"/>
                </a:solidFill>
              </a:rPr>
              <a:t>скорой </a:t>
            </a:r>
            <a:endParaRPr/>
          </a:p>
          <a:p>
            <a:pPr marL="342900" lvl="0" indent="-342900">
              <a:lnSpc>
                <a:spcPct val="50000"/>
              </a:lnSpc>
              <a:spcBef>
                <a:spcPts val="0"/>
              </a:spcBef>
              <a:defRPr/>
            </a:pPr>
            <a:r>
              <a:rPr lang="ru-RU" sz="2400" b="1">
                <a:solidFill>
                  <a:schemeClr val="bg1"/>
                </a:solidFill>
              </a:rPr>
              <a:t>медицинской </a:t>
            </a:r>
            <a:endParaRPr/>
          </a:p>
          <a:p>
            <a:pPr marL="342900" lvl="0" indent="-342900">
              <a:lnSpc>
                <a:spcPct val="50000"/>
              </a:lnSpc>
              <a:spcBef>
                <a:spcPts val="0"/>
              </a:spcBef>
              <a:defRPr/>
            </a:pPr>
            <a:r>
              <a:rPr lang="ru-RU" sz="2400" b="1">
                <a:solidFill>
                  <a:schemeClr val="bg1"/>
                </a:solidFill>
              </a:rPr>
              <a:t>помощи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648846" y="2205176"/>
            <a:ext cx="1903144" cy="829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50000"/>
              </a:lnSpc>
              <a:spcBef>
                <a:spcPts val="0"/>
              </a:spcBef>
              <a:defRPr/>
            </a:pPr>
            <a:r>
              <a:rPr lang="ru-RU" sz="2400" b="1">
                <a:solidFill>
                  <a:schemeClr val="bg1"/>
                </a:solidFill>
              </a:rPr>
              <a:t>Городская </a:t>
            </a:r>
            <a:endParaRPr/>
          </a:p>
          <a:p>
            <a:pPr marL="342900" lvl="0" indent="-342900">
              <a:lnSpc>
                <a:spcPct val="50000"/>
              </a:lnSpc>
              <a:spcBef>
                <a:spcPts val="0"/>
              </a:spcBef>
              <a:defRPr/>
            </a:pPr>
            <a:r>
              <a:rPr lang="ru-RU" sz="2400" b="1">
                <a:solidFill>
                  <a:schemeClr val="bg1"/>
                </a:solidFill>
              </a:rPr>
              <a:t>детская </a:t>
            </a:r>
            <a:endParaRPr/>
          </a:p>
          <a:p>
            <a:pPr marL="342900" lvl="0" indent="-342900">
              <a:lnSpc>
                <a:spcPct val="50000"/>
              </a:lnSpc>
              <a:spcBef>
                <a:spcPts val="0"/>
              </a:spcBef>
              <a:defRPr/>
            </a:pPr>
            <a:r>
              <a:rPr lang="ru-RU" sz="2400" b="1">
                <a:solidFill>
                  <a:schemeClr val="bg1"/>
                </a:solidFill>
              </a:rPr>
              <a:t>больница</a:t>
            </a:r>
            <a:endParaRPr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-1" y="6616917"/>
            <a:ext cx="12192001" cy="12384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 bwMode="auto">
          <a:xfrm>
            <a:off x="1404317" y="3655003"/>
            <a:ext cx="3050506" cy="2029850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4547164" y="1591736"/>
            <a:ext cx="3007614" cy="2029849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7636848" y="3655003"/>
            <a:ext cx="3462951" cy="2029850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404317" y="1591736"/>
            <a:ext cx="3050506" cy="20298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4542028" y="3655004"/>
            <a:ext cx="3017884" cy="202984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7647120" y="1591736"/>
            <a:ext cx="3452680" cy="20298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1635232" y="2304012"/>
            <a:ext cx="2805977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ru-RU" sz="2400" b="1">
                <a:solidFill>
                  <a:schemeClr val="bg1"/>
                </a:solidFill>
              </a:rPr>
              <a:t>Многопрофильный</a:t>
            </a:r>
            <a:endParaRPr/>
          </a:p>
          <a:p>
            <a:pPr lvl="0">
              <a:lnSpc>
                <a:spcPts val="2000"/>
              </a:lnSpc>
              <a:defRPr/>
            </a:pPr>
            <a:r>
              <a:rPr lang="ru-RU" sz="2400" b="1">
                <a:solidFill>
                  <a:schemeClr val="bg1"/>
                </a:solidFill>
              </a:rPr>
              <a:t>стационар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630096" y="595332"/>
            <a:ext cx="3851447" cy="68436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>
                <a:solidFill>
                  <a:srgbClr val="1F5149"/>
                </a:solidFill>
                <a:latin typeface="Calibri"/>
                <a:cs typeface="Arial"/>
              </a:rPr>
              <a:t>Структура  ГУ «РДКБ»</a:t>
            </a:r>
            <a:endParaRPr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261100"/>
            <a:ext cx="2743200" cy="365125"/>
          </a:xfrm>
        </p:spPr>
        <p:txBody>
          <a:bodyPr/>
          <a:lstStyle/>
          <a:p>
            <a:pPr>
              <a:defRPr/>
            </a:pPr>
            <a:fld id="{5F499043-87F8-4E5B-9166-494FF5B17319}" type="slidenum">
              <a:rPr lang="ru-RU"/>
              <a:t/>
            </a:fld>
            <a:endParaRPr lang="ru-RU"/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1404317" y="649324"/>
            <a:ext cx="116048" cy="5734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1630096" y="4367281"/>
            <a:ext cx="2805977" cy="605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ru-RU" sz="2400" b="1">
                <a:solidFill>
                  <a:schemeClr val="bg1"/>
                </a:solidFill>
              </a:rPr>
              <a:t>Консультативная поликлиника</a:t>
            </a:r>
            <a:endParaRPr/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4753937" y="2196830"/>
            <a:ext cx="2805977" cy="878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ru-RU" sz="2400" b="1">
                <a:solidFill>
                  <a:schemeClr val="bg1"/>
                </a:solidFill>
              </a:rPr>
              <a:t>Реанимационно-консультативный центр</a:t>
            </a:r>
            <a:endParaRPr/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4746854" y="4367281"/>
            <a:ext cx="2805977" cy="605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ru-RU" sz="2400" b="1">
                <a:solidFill>
                  <a:schemeClr val="bg1"/>
                </a:solidFill>
              </a:rPr>
              <a:t>Выездной мобильный отряд </a:t>
            </a:r>
            <a:endParaRPr/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7804885" y="2047532"/>
            <a:ext cx="3382121" cy="1118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ru-RU" sz="2400" b="1">
                <a:solidFill>
                  <a:schemeClr val="bg1"/>
                </a:solidFill>
              </a:rPr>
              <a:t>Круглосуточный межтерриториальный травматологический пункт </a:t>
            </a:r>
            <a:endParaRPr/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7804885" y="4367281"/>
            <a:ext cx="2805977" cy="605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ru-RU" sz="2400" b="1">
                <a:solidFill>
                  <a:schemeClr val="bg1"/>
                </a:solidFill>
              </a:rPr>
              <a:t>Телемедицинский центр</a:t>
            </a:r>
            <a:endParaRPr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" y="6616917"/>
            <a:ext cx="12192001" cy="12384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1617035" y="1563740"/>
            <a:ext cx="4038007" cy="771932"/>
          </a:xfrm>
          <a:prstGeom prst="rect">
            <a:avLst/>
          </a:prstGeom>
          <a:solidFill>
            <a:srgbClr val="E8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400">
                <a:solidFill>
                  <a:schemeClr val="tx1"/>
                </a:solidFill>
                <a:latin typeface="Calibri"/>
              </a:rPr>
              <a:t>Хирургическое</a:t>
            </a:r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1617034" y="2435887"/>
            <a:ext cx="4038007" cy="7719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400">
                <a:solidFill>
                  <a:schemeClr val="tx1"/>
                </a:solidFill>
                <a:latin typeface="Calibri"/>
              </a:rPr>
              <a:t>Урологическое</a:t>
            </a:r>
            <a:endParaRPr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1617034" y="3295888"/>
            <a:ext cx="4038007" cy="771932"/>
          </a:xfrm>
          <a:prstGeom prst="rect">
            <a:avLst/>
          </a:prstGeom>
          <a:solidFill>
            <a:srgbClr val="E8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400">
                <a:solidFill>
                  <a:schemeClr val="tx1"/>
                </a:solidFill>
                <a:latin typeface="Calibri"/>
              </a:rPr>
              <a:t>Онкологическое</a:t>
            </a:r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617034" y="4162377"/>
            <a:ext cx="4038007" cy="7719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400">
                <a:solidFill>
                  <a:schemeClr val="tx1"/>
                </a:solidFill>
                <a:latin typeface="Calibri"/>
              </a:rPr>
              <a:t>Ортопедическое</a:t>
            </a:r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1617033" y="5033530"/>
            <a:ext cx="4038007" cy="771932"/>
          </a:xfrm>
          <a:prstGeom prst="rect">
            <a:avLst/>
          </a:prstGeom>
          <a:solidFill>
            <a:srgbClr val="E8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400">
                <a:solidFill>
                  <a:schemeClr val="tx1"/>
                </a:solidFill>
                <a:latin typeface="Calibri"/>
              </a:rPr>
              <a:t>Травматологическое</a:t>
            </a:r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6056566" y="1563740"/>
            <a:ext cx="4038007" cy="771932"/>
          </a:xfrm>
          <a:prstGeom prst="rect">
            <a:avLst/>
          </a:prstGeom>
          <a:solidFill>
            <a:srgbClr val="E8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400">
                <a:solidFill>
                  <a:schemeClr val="tx1"/>
                </a:solidFill>
                <a:latin typeface="Calibri"/>
              </a:rPr>
              <a:t>Нейрохирургическое</a:t>
            </a:r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6056565" y="2435887"/>
            <a:ext cx="4038007" cy="7719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400">
                <a:solidFill>
                  <a:schemeClr val="tx1"/>
                </a:solidFill>
                <a:latin typeface="Calibri"/>
              </a:rPr>
              <a:t>Челюстно-лицевой хирургии</a:t>
            </a:r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6056565" y="3295888"/>
            <a:ext cx="4038007" cy="771932"/>
          </a:xfrm>
          <a:prstGeom prst="rect">
            <a:avLst/>
          </a:prstGeom>
          <a:solidFill>
            <a:srgbClr val="E8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400">
                <a:solidFill>
                  <a:schemeClr val="tx1"/>
                </a:solidFill>
                <a:latin typeface="Calibri"/>
              </a:rPr>
              <a:t>Психоневрологическое</a:t>
            </a:r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6056565" y="4162377"/>
            <a:ext cx="4038007" cy="7719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400">
                <a:solidFill>
                  <a:schemeClr val="tx1"/>
                </a:solidFill>
                <a:latin typeface="Calibri"/>
              </a:rPr>
              <a:t>Педиатрическое</a:t>
            </a:r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6056563" y="5033530"/>
            <a:ext cx="4038007" cy="771932"/>
          </a:xfrm>
          <a:prstGeom prst="rect">
            <a:avLst/>
          </a:prstGeom>
          <a:solidFill>
            <a:srgbClr val="E8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r>
              <a:rPr lang="ru-RU" sz="2400">
                <a:solidFill>
                  <a:schemeClr val="tx1"/>
                </a:solidFill>
                <a:latin typeface="Calibri"/>
              </a:rPr>
              <a:t>Патологии новорожденных и недоношенных детей</a:t>
            </a:r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124120"/>
            <a:ext cx="2743200" cy="365125"/>
          </a:xfrm>
        </p:spPr>
        <p:txBody>
          <a:bodyPr/>
          <a:lstStyle/>
          <a:p>
            <a:pPr>
              <a:defRPr/>
            </a:pPr>
            <a:fld id="{5F499043-87F8-4E5B-9166-494FF5B17319}" type="slidenum">
              <a:rPr lang="ru-RU" sz="1400">
                <a:latin typeface="Calibri"/>
              </a:rPr>
              <a:t/>
            </a:fld>
            <a:endParaRPr lang="ru-RU" sz="1400">
              <a:latin typeface="Calibri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" y="6616917"/>
            <a:ext cx="12192001" cy="1238451"/>
          </a:xfrm>
          <a:prstGeom prst="rect">
            <a:avLst/>
          </a:prstGeom>
        </p:spPr>
      </p:pic>
      <p:sp>
        <p:nvSpPr>
          <p:cNvPr id="12" name="Заголовок 1"/>
          <p:cNvSpPr txBox="1"/>
          <p:nvPr/>
        </p:nvSpPr>
        <p:spPr bwMode="auto">
          <a:xfrm>
            <a:off x="1617033" y="646934"/>
            <a:ext cx="4169898" cy="57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>
                <a:solidFill>
                  <a:srgbClr val="1F5149"/>
                </a:solidFill>
                <a:latin typeface="Calibri"/>
                <a:cs typeface="Arial"/>
              </a:rPr>
              <a:t>Клинические отделения</a:t>
            </a:r>
            <a:endParaRPr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404317" y="649324"/>
            <a:ext cx="116048" cy="5734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404317" y="1553237"/>
            <a:ext cx="116048" cy="782435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1404317" y="2425384"/>
            <a:ext cx="116048" cy="782435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1404317" y="3295545"/>
            <a:ext cx="116048" cy="782435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1404317" y="4160812"/>
            <a:ext cx="116048" cy="782435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1404317" y="5033530"/>
            <a:ext cx="116048" cy="782435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5844943" y="1553237"/>
            <a:ext cx="116048" cy="782435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5844943" y="2425384"/>
            <a:ext cx="116048" cy="782435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5844943" y="3295545"/>
            <a:ext cx="116048" cy="782435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5844943" y="4160812"/>
            <a:ext cx="116048" cy="782435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46" name="Прямоугольник 45"/>
          <p:cNvSpPr/>
          <p:nvPr/>
        </p:nvSpPr>
        <p:spPr bwMode="auto">
          <a:xfrm>
            <a:off x="5844943" y="5033530"/>
            <a:ext cx="116048" cy="782435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1617035" y="1563740"/>
            <a:ext cx="4038007" cy="771932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400">
                <a:solidFill>
                  <a:schemeClr val="bg1"/>
                </a:solidFill>
                <a:latin typeface="Calibri"/>
              </a:rPr>
              <a:t>Абдоминальная хирургия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1617034" y="2435887"/>
            <a:ext cx="4038007" cy="7719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400">
                <a:solidFill>
                  <a:schemeClr val="bg1"/>
                </a:solidFill>
                <a:latin typeface="Calibri"/>
              </a:rPr>
              <a:t>Неонатология</a:t>
            </a:r>
            <a:endParaRPr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1617034" y="3295888"/>
            <a:ext cx="4038007" cy="771932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r>
              <a:rPr lang="ru-RU" sz="2400">
                <a:solidFill>
                  <a:schemeClr val="bg1"/>
                </a:solidFill>
                <a:latin typeface="Calibri"/>
              </a:rPr>
              <a:t>Детская хирургия в периоде новорожденности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617034" y="4162377"/>
            <a:ext cx="4038007" cy="7719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400">
                <a:solidFill>
                  <a:schemeClr val="bg1"/>
                </a:solidFill>
                <a:latin typeface="Calibri"/>
              </a:rPr>
              <a:t>Онкология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1617033" y="5033530"/>
            <a:ext cx="4038007" cy="771932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400">
                <a:solidFill>
                  <a:schemeClr val="bg1"/>
                </a:solidFill>
                <a:latin typeface="Calibri"/>
              </a:rPr>
              <a:t>Травматология-ортопедия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6056566" y="1563740"/>
            <a:ext cx="4038007" cy="771932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400">
                <a:solidFill>
                  <a:schemeClr val="bg1"/>
                </a:solidFill>
                <a:latin typeface="Calibri"/>
              </a:rPr>
              <a:t>Урология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6056565" y="2435887"/>
            <a:ext cx="4038007" cy="7719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400">
                <a:solidFill>
                  <a:schemeClr val="bg1"/>
                </a:solidFill>
                <a:latin typeface="Calibri"/>
              </a:rPr>
              <a:t>Офтальмология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6056565" y="3295888"/>
            <a:ext cx="4038007" cy="771932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400">
                <a:solidFill>
                  <a:schemeClr val="bg1"/>
                </a:solidFill>
                <a:latin typeface="Calibri"/>
              </a:rPr>
              <a:t>Нейрохирургия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6056565" y="4162377"/>
            <a:ext cx="4038007" cy="7719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400">
                <a:solidFill>
                  <a:schemeClr val="bg1"/>
                </a:solidFill>
                <a:latin typeface="Calibri"/>
              </a:rPr>
              <a:t>Педиатрия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6056563" y="5033530"/>
            <a:ext cx="4038007" cy="771932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400">
                <a:solidFill>
                  <a:schemeClr val="bg1"/>
                </a:solidFill>
                <a:latin typeface="Calibri"/>
              </a:rPr>
              <a:t>Челюстно-лицевая хирургия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124120"/>
            <a:ext cx="2743200" cy="365125"/>
          </a:xfrm>
        </p:spPr>
        <p:txBody>
          <a:bodyPr/>
          <a:lstStyle/>
          <a:p>
            <a:pPr>
              <a:defRPr/>
            </a:pPr>
            <a:fld id="{5F499043-87F8-4E5B-9166-494FF5B17319}" type="slidenum">
              <a:rPr lang="ru-RU" sz="1400">
                <a:latin typeface="Calibri"/>
              </a:rPr>
              <a:t/>
            </a:fld>
            <a:endParaRPr lang="ru-RU" sz="1400">
              <a:latin typeface="Calibri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" y="6616917"/>
            <a:ext cx="12192001" cy="1238451"/>
          </a:xfrm>
          <a:prstGeom prst="rect">
            <a:avLst/>
          </a:prstGeom>
        </p:spPr>
      </p:pic>
      <p:sp>
        <p:nvSpPr>
          <p:cNvPr id="12" name="Заголовок 1"/>
          <p:cNvSpPr txBox="1"/>
          <p:nvPr/>
        </p:nvSpPr>
        <p:spPr bwMode="auto">
          <a:xfrm>
            <a:off x="1617032" y="646934"/>
            <a:ext cx="8163576" cy="57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>
                <a:solidFill>
                  <a:srgbClr val="1F5149"/>
                </a:solidFill>
                <a:latin typeface="Calibri"/>
                <a:cs typeface="Arial"/>
              </a:rPr>
              <a:t>Высокотехнологичная медицинская помощь</a:t>
            </a:r>
            <a:endParaRPr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404317" y="649324"/>
            <a:ext cx="116048" cy="5734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404317" y="1553237"/>
            <a:ext cx="116048" cy="782435"/>
          </a:xfrm>
          <a:prstGeom prst="rect">
            <a:avLst/>
          </a:prstGeom>
          <a:solidFill>
            <a:srgbClr val="E8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1404317" y="2425384"/>
            <a:ext cx="116048" cy="782435"/>
          </a:xfrm>
          <a:prstGeom prst="rect">
            <a:avLst/>
          </a:prstGeom>
          <a:solidFill>
            <a:srgbClr val="E8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1404317" y="3295545"/>
            <a:ext cx="116048" cy="782435"/>
          </a:xfrm>
          <a:prstGeom prst="rect">
            <a:avLst/>
          </a:prstGeom>
          <a:solidFill>
            <a:srgbClr val="E8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1404317" y="4160812"/>
            <a:ext cx="116048" cy="782435"/>
          </a:xfrm>
          <a:prstGeom prst="rect">
            <a:avLst/>
          </a:prstGeom>
          <a:solidFill>
            <a:srgbClr val="E8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1404317" y="5033530"/>
            <a:ext cx="116048" cy="782435"/>
          </a:xfrm>
          <a:prstGeom prst="rect">
            <a:avLst/>
          </a:prstGeom>
          <a:solidFill>
            <a:srgbClr val="E8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5844943" y="1553237"/>
            <a:ext cx="116048" cy="782435"/>
          </a:xfrm>
          <a:prstGeom prst="rect">
            <a:avLst/>
          </a:prstGeom>
          <a:solidFill>
            <a:srgbClr val="E8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5844943" y="2425384"/>
            <a:ext cx="116048" cy="782435"/>
          </a:xfrm>
          <a:prstGeom prst="rect">
            <a:avLst/>
          </a:prstGeom>
          <a:solidFill>
            <a:srgbClr val="E8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5844943" y="3295545"/>
            <a:ext cx="116048" cy="782435"/>
          </a:xfrm>
          <a:prstGeom prst="rect">
            <a:avLst/>
          </a:prstGeom>
          <a:solidFill>
            <a:srgbClr val="E8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5844943" y="4160812"/>
            <a:ext cx="116048" cy="782435"/>
          </a:xfrm>
          <a:prstGeom prst="rect">
            <a:avLst/>
          </a:prstGeom>
          <a:solidFill>
            <a:srgbClr val="E8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46" name="Прямоугольник 45"/>
          <p:cNvSpPr/>
          <p:nvPr/>
        </p:nvSpPr>
        <p:spPr bwMode="auto">
          <a:xfrm>
            <a:off x="5844943" y="5033530"/>
            <a:ext cx="116048" cy="782435"/>
          </a:xfrm>
          <a:prstGeom prst="rect">
            <a:avLst/>
          </a:prstGeom>
          <a:solidFill>
            <a:srgbClr val="E8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 bwMode="auto">
          <a:xfrm>
            <a:off x="1404317" y="3655003"/>
            <a:ext cx="3050506" cy="2029850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4547164" y="1591736"/>
            <a:ext cx="3007614" cy="202984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7636848" y="3655003"/>
            <a:ext cx="3462951" cy="20298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404317" y="1591736"/>
            <a:ext cx="3050506" cy="2029850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4542028" y="3655004"/>
            <a:ext cx="3017884" cy="2029849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7647120" y="1591736"/>
            <a:ext cx="3452680" cy="20298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280150"/>
            <a:ext cx="2743200" cy="365125"/>
          </a:xfrm>
        </p:spPr>
        <p:txBody>
          <a:bodyPr/>
          <a:lstStyle/>
          <a:p>
            <a:pPr>
              <a:defRPr/>
            </a:pPr>
            <a:fld id="{5F499043-87F8-4E5B-9166-494FF5B17319}" type="slidenum">
              <a:rPr lang="ru-RU"/>
              <a:t/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651414" y="1782492"/>
            <a:ext cx="2805977" cy="1648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ru-RU" sz="2400" b="1">
                <a:solidFill>
                  <a:schemeClr val="bg1"/>
                </a:solidFill>
              </a:rPr>
              <a:t>Отделение реанимации и интенсивной терапии № 1 (старшего возраста) </a:t>
            </a:r>
            <a:endParaRPr/>
          </a:p>
        </p:txBody>
      </p:sp>
      <p:sp>
        <p:nvSpPr>
          <p:cNvPr id="22" name="Заголовок 1"/>
          <p:cNvSpPr txBox="1"/>
          <p:nvPr/>
        </p:nvSpPr>
        <p:spPr bwMode="auto">
          <a:xfrm>
            <a:off x="1651414" y="617010"/>
            <a:ext cx="7893010" cy="6843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>
                <a:solidFill>
                  <a:srgbClr val="1F5149"/>
                </a:solidFill>
                <a:latin typeface="Calibri"/>
                <a:cs typeface="Arial"/>
              </a:rPr>
              <a:t>Структура центра </a:t>
            </a:r>
            <a:r>
              <a:rPr lang="ru-RU" sz="2800" b="1">
                <a:solidFill>
                  <a:srgbClr val="1F5149"/>
                </a:solidFill>
                <a:latin typeface="Calibri"/>
                <a:cs typeface="Arial"/>
              </a:rPr>
              <a:t>анастезиологии</a:t>
            </a:r>
            <a:r>
              <a:rPr lang="ru-RU" sz="2800" b="1">
                <a:solidFill>
                  <a:srgbClr val="1F5149"/>
                </a:solidFill>
                <a:latin typeface="Calibri"/>
                <a:cs typeface="Arial"/>
              </a:rPr>
              <a:t> и реанимации</a:t>
            </a:r>
            <a:endParaRPr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1404317" y="649324"/>
            <a:ext cx="116048" cy="5734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4753936" y="1858692"/>
            <a:ext cx="2805977" cy="1391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ru-RU" sz="2400" b="1">
                <a:solidFill>
                  <a:schemeClr val="bg1"/>
                </a:solidFill>
              </a:rPr>
              <a:t>Отделение реанимации и интенсивной терапии № 2 (новорожденных)</a:t>
            </a:r>
            <a:endParaRPr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4726865" y="4184314"/>
            <a:ext cx="2805977" cy="878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ru-RU" sz="2400" b="1">
                <a:solidFill>
                  <a:schemeClr val="bg1"/>
                </a:solidFill>
              </a:rPr>
              <a:t>Отделение анестезиологии и реанимации</a:t>
            </a:r>
            <a:endParaRPr/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7908891" y="4227275"/>
            <a:ext cx="2805977" cy="878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ru-RU" sz="2400" b="1">
                <a:solidFill>
                  <a:schemeClr val="bg1"/>
                </a:solidFill>
              </a:rPr>
              <a:t>Реанимационно-консультативный центр</a:t>
            </a:r>
            <a:endParaRPr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21559" y="3655004"/>
            <a:ext cx="3050509" cy="202985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/>
          <a:srcRect l="-25252" t="11583" r="-17682" b="-28476"/>
          <a:stretch/>
        </p:blipFill>
        <p:spPr bwMode="auto">
          <a:xfrm>
            <a:off x="6778171" y="1596570"/>
            <a:ext cx="4927827" cy="268514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-1" y="6616917"/>
            <a:ext cx="12192001" cy="12384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1404317" y="3655003"/>
            <a:ext cx="3050506" cy="2029850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4547164" y="1591736"/>
            <a:ext cx="3007614" cy="2029849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7636848" y="3655003"/>
            <a:ext cx="3462951" cy="2029850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404317" y="1591736"/>
            <a:ext cx="3050506" cy="20298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4542028" y="3655004"/>
            <a:ext cx="3017884" cy="202984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7647120" y="1591736"/>
            <a:ext cx="3452680" cy="20298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594198" y="2328870"/>
            <a:ext cx="2805977" cy="622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ru-RU" sz="2400" b="1">
                <a:solidFill>
                  <a:schemeClr val="bg1"/>
                </a:solidFill>
              </a:rPr>
              <a:t>Отделение лучевой диагностики</a:t>
            </a:r>
            <a:endParaRPr/>
          </a:p>
        </p:txBody>
      </p:sp>
      <p:sp>
        <p:nvSpPr>
          <p:cNvPr id="11" name="Заголовок 1"/>
          <p:cNvSpPr txBox="1"/>
          <p:nvPr/>
        </p:nvSpPr>
        <p:spPr bwMode="auto">
          <a:xfrm>
            <a:off x="1594198" y="588331"/>
            <a:ext cx="7893010" cy="6843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>
                <a:solidFill>
                  <a:srgbClr val="1F5149"/>
                </a:solidFill>
                <a:latin typeface="Calibri"/>
                <a:cs typeface="Arial"/>
              </a:rPr>
              <a:t>Параклиническая</a:t>
            </a:r>
            <a:r>
              <a:rPr lang="ru-RU" sz="2800" b="1">
                <a:solidFill>
                  <a:srgbClr val="1F5149"/>
                </a:solidFill>
                <a:latin typeface="Calibri"/>
                <a:cs typeface="Arial"/>
              </a:rPr>
              <a:t> служба РДКБ</a:t>
            </a:r>
            <a:endParaRPr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404317" y="649324"/>
            <a:ext cx="116048" cy="5734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594198" y="4088642"/>
            <a:ext cx="2805977" cy="1135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ru-RU" sz="2400" b="1">
                <a:solidFill>
                  <a:schemeClr val="bg1"/>
                </a:solidFill>
              </a:rPr>
              <a:t>Отделение медицинской реабилитации </a:t>
            </a:r>
            <a:endParaRPr/>
          </a:p>
          <a:p>
            <a:pPr lvl="0">
              <a:lnSpc>
                <a:spcPts val="2000"/>
              </a:lnSpc>
              <a:defRPr/>
            </a:pPr>
            <a:r>
              <a:rPr lang="ru-RU" sz="2400" b="1">
                <a:solidFill>
                  <a:schemeClr val="bg1"/>
                </a:solidFill>
              </a:rPr>
              <a:t>для детей</a:t>
            </a:r>
            <a:endParaRPr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4841142" y="2200630"/>
            <a:ext cx="2805977" cy="878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ru-RU" sz="2400" b="1">
                <a:solidFill>
                  <a:schemeClr val="bg1"/>
                </a:solidFill>
              </a:rPr>
              <a:t>Отделение функциональной диагностики</a:t>
            </a:r>
            <a:endParaRPr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7935961" y="4216883"/>
            <a:ext cx="2805977" cy="878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ru-RU" sz="2400" b="1">
                <a:solidFill>
                  <a:schemeClr val="bg1"/>
                </a:solidFill>
              </a:rPr>
              <a:t>Клинико-диагностическая лаборатория</a:t>
            </a:r>
            <a:endParaRPr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261100"/>
            <a:ext cx="2743200" cy="365125"/>
          </a:xfrm>
        </p:spPr>
        <p:txBody>
          <a:bodyPr/>
          <a:lstStyle/>
          <a:p>
            <a:pPr>
              <a:defRPr/>
            </a:pPr>
            <a:fld id="{5F499043-87F8-4E5B-9166-494FF5B17319}" type="slidenum">
              <a:rPr lang="ru-RU"/>
              <a:t/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7941098" y="2181863"/>
            <a:ext cx="2805977" cy="878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ru-RU" sz="2400" b="1">
                <a:solidFill>
                  <a:schemeClr val="bg1"/>
                </a:solidFill>
              </a:rPr>
              <a:t>Отделение гипербарической </a:t>
            </a:r>
            <a:r>
              <a:rPr lang="ru-RU" sz="2400" b="1">
                <a:solidFill>
                  <a:schemeClr val="bg1"/>
                </a:solidFill>
              </a:rPr>
              <a:t>оксигенации</a:t>
            </a:r>
            <a:endParaRPr lang="ru-RU" sz="2400" b="1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542029" y="3655002"/>
            <a:ext cx="3050509" cy="202985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1" y="6616917"/>
            <a:ext cx="12192001" cy="12384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 bwMode="auto">
          <a:xfrm>
            <a:off x="1617032" y="646934"/>
            <a:ext cx="6267127" cy="57588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>
                <a:solidFill>
                  <a:srgbClr val="1F5149"/>
                </a:solidFill>
                <a:latin typeface="Calibri"/>
                <a:cs typeface="Arial"/>
              </a:rPr>
              <a:t>Консультативная поликлиника</a:t>
            </a:r>
            <a:endParaRPr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261100"/>
            <a:ext cx="2743200" cy="365125"/>
          </a:xfrm>
        </p:spPr>
        <p:txBody>
          <a:bodyPr/>
          <a:lstStyle/>
          <a:p>
            <a:pPr>
              <a:defRPr/>
            </a:pPr>
            <a:fld id="{5F499043-87F8-4E5B-9166-494FF5B17319}" type="slidenum">
              <a:rPr lang="ru-RU"/>
              <a:t/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1404317" y="649324"/>
            <a:ext cx="116048" cy="5734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542029" y="1578032"/>
            <a:ext cx="3016271" cy="201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 bwMode="auto">
          <a:xfrm>
            <a:off x="1404317" y="1566172"/>
            <a:ext cx="3050506" cy="41097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4542029" y="3646025"/>
            <a:ext cx="3016271" cy="202984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7647120" y="1549453"/>
            <a:ext cx="3050506" cy="2029850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4750595" y="4273435"/>
            <a:ext cx="2474085" cy="690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lnSpc>
                <a:spcPct val="80000"/>
              </a:lnSpc>
              <a:defRPr/>
            </a:pPr>
            <a:r>
              <a:rPr lang="ru-RU" sz="2400" b="1">
                <a:solidFill>
                  <a:schemeClr val="bg1"/>
                </a:solidFill>
              </a:rPr>
              <a:t>Около 47 тысяч посещений в год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648846" y="2205176"/>
            <a:ext cx="2669154" cy="2758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lnSpc>
                <a:spcPct val="80000"/>
              </a:lnSpc>
              <a:defRPr/>
            </a:pPr>
            <a:r>
              <a:rPr lang="ru-RU" sz="2400" b="1">
                <a:solidFill>
                  <a:schemeClr val="bg1"/>
                </a:solidFill>
              </a:rPr>
              <a:t>Оказывается специализированная медицинская помощь детям Республики в амбулаторных условиях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r>
              <a:rPr lang="ru-RU" sz="2400" b="1">
                <a:solidFill>
                  <a:schemeClr val="bg1"/>
                </a:solidFill>
              </a:rPr>
              <a:t>по 17 специальностям</a:t>
            </a:r>
            <a:endParaRPr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1" y="6616917"/>
            <a:ext cx="12192001" cy="123845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 bwMode="auto">
          <a:xfrm>
            <a:off x="7647120" y="3646025"/>
            <a:ext cx="3050506" cy="2029850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rcRect l="0" t="0" r="0" b="10751"/>
          <a:stretch/>
        </p:blipFill>
        <p:spPr bwMode="auto">
          <a:xfrm>
            <a:off x="7645507" y="1549453"/>
            <a:ext cx="3050506" cy="20419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rcRect l="0" t="9423" r="0" b="2444"/>
          <a:stretch/>
        </p:blipFill>
        <p:spPr bwMode="auto">
          <a:xfrm>
            <a:off x="7635292" y="3646025"/>
            <a:ext cx="3070935" cy="2029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ONLYOFFICE/7.2.1.36</Application>
  <DocSecurity>0</DocSecurity>
  <PresentationFormat>Широкоэкранный</PresentationFormat>
  <Paragraphs>0</Paragraphs>
  <Slides>23</Slides>
  <Notes>23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Медико-социальные резервы снижения младенческой смертности на примере Республики Коми</dc:title>
  <dc:subject/>
  <dc:creator>Пользователь Windows</dc:creator>
  <cp:keywords/>
  <dc:description/>
  <dc:identifier/>
  <dc:language/>
  <cp:lastModifiedBy/>
  <cp:revision>490</cp:revision>
  <dcterms:created xsi:type="dcterms:W3CDTF">2017-11-26T17:54:11Z</dcterms:created>
  <dcterms:modified xsi:type="dcterms:W3CDTF">2023-05-31T07:36:05Z</dcterms:modified>
  <cp:category/>
  <cp:contentStatus/>
  <cp:version/>
</cp:coreProperties>
</file>