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304" r:id="rId3"/>
    <p:sldId id="303" r:id="rId4"/>
    <p:sldId id="280" r:id="rId5"/>
    <p:sldId id="291" r:id="rId6"/>
    <p:sldId id="292" r:id="rId7"/>
    <p:sldId id="305" r:id="rId8"/>
    <p:sldId id="306" r:id="rId9"/>
    <p:sldId id="300" r:id="rId10"/>
    <p:sldId id="266" r:id="rId11"/>
    <p:sldId id="267" r:id="rId12"/>
    <p:sldId id="269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660" autoAdjust="0"/>
  </p:normalViewPr>
  <p:slideViewPr>
    <p:cSldViewPr>
      <p:cViewPr>
        <p:scale>
          <a:sx n="66" d="100"/>
          <a:sy n="66" d="100"/>
        </p:scale>
        <p:origin x="-1014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EB770-C696-4DBA-B864-A6D540097B51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0031D-655B-4EB7-B3C0-67AA466F1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CDB61-D25F-4130-8FF9-85B0FC1EA4C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8E5-44EC-4832-ACB9-7277D3E3E69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A32-2C90-4299-942D-7EDC5EEEE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8E5-44EC-4832-ACB9-7277D3E3E69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A32-2C90-4299-942D-7EDC5EEEE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8E5-44EC-4832-ACB9-7277D3E3E69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A32-2C90-4299-942D-7EDC5EEEE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8E5-44EC-4832-ACB9-7277D3E3E69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A32-2C90-4299-942D-7EDC5EEEE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8E5-44EC-4832-ACB9-7277D3E3E69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A32-2C90-4299-942D-7EDC5EEEE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8E5-44EC-4832-ACB9-7277D3E3E69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A32-2C90-4299-942D-7EDC5EEEE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8E5-44EC-4832-ACB9-7277D3E3E69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A32-2C90-4299-942D-7EDC5EEEE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8E5-44EC-4832-ACB9-7277D3E3E69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A32-2C90-4299-942D-7EDC5EEEE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8E5-44EC-4832-ACB9-7277D3E3E69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A32-2C90-4299-942D-7EDC5EEEE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8E5-44EC-4832-ACB9-7277D3E3E69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A32-2C90-4299-942D-7EDC5EEEE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8E5-44EC-4832-ACB9-7277D3E3E69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A32-2C90-4299-942D-7EDC5EEEE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DF8E5-44EC-4832-ACB9-7277D3E3E69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4EA32-2C90-4299-942D-7EDC5EEEE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2996952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 С сентября 1979 года проведена реорганизация педиатрической службы г. Сыктывкара путем присоединения двух городских поликлиник, городского родильного дома, городской женской консультации к РДБ. Такое объединение просуществовало до января 1989 года.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 В 1987 году был открыт новый корпус детской больницы в котором произошло объединение с детской хирургической службой.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 В 1988 году начал функционировать санаторий «</a:t>
            </a:r>
            <a:r>
              <a:rPr lang="ru-RU" sz="2000" dirty="0" err="1" smtClean="0">
                <a:cs typeface="Arial" pitchFamily="34" charset="0"/>
              </a:rPr>
              <a:t>Лозым</a:t>
            </a:r>
            <a:r>
              <a:rPr lang="ru-RU" sz="2000" dirty="0" smtClean="0">
                <a:cs typeface="Arial" pitchFamily="34" charset="0"/>
              </a:rPr>
              <a:t>» первоначально как санаторное отделение РДБ. 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7416" y="170080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1964 году в г. Сыктывкаре открыта Детская республиканская больница на 120 коек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2769" name="Picture 1" descr="E:\SkyDrive\Работа\Презентации\Новая папка (2)\IMG_2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848" y="149650"/>
            <a:ext cx="3530303" cy="2862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слайды для презентации\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6130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слайды для презентации\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613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слайды для презентации\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30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слайды для презентации\7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6130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слайды для презентации\7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3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слайды для презентации\7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" y="0"/>
            <a:ext cx="913959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лайды для презентации\7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613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D:\OneDrive\Работа\РДКБ\Презентации\Без имени2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32"/>
            <a:ext cx="9144000" cy="68671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404664"/>
            <a:ext cx="4475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 ГУ «РДКБ»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699792" y="1700808"/>
            <a:ext cx="4176464" cy="57606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ногопрофильный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стационар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2996952"/>
            <a:ext cx="2555776" cy="1512168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 «РДКБ»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896" y="2420888"/>
            <a:ext cx="4212583" cy="51077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Консультативная поликлиника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7944" y="3140968"/>
            <a:ext cx="4824536" cy="100112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Отделение экстренной выездной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консультативной поликлиники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4293096"/>
            <a:ext cx="4044970" cy="51077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Выездной мобильный отряд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5013176"/>
            <a:ext cx="5400600" cy="91940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Круглосуточный межтерриториальный травматологический пункт </a:t>
            </a:r>
          </a:p>
        </p:txBody>
      </p:sp>
      <p:sp>
        <p:nvSpPr>
          <p:cNvPr id="12" name="Стрелка влево 11"/>
          <p:cNvSpPr/>
          <p:nvPr/>
        </p:nvSpPr>
        <p:spPr>
          <a:xfrm rot="7812482">
            <a:off x="1745203" y="2330106"/>
            <a:ext cx="1064825" cy="23134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лево 12"/>
          <p:cNvSpPr/>
          <p:nvPr/>
        </p:nvSpPr>
        <p:spPr>
          <a:xfrm rot="10800000">
            <a:off x="2843808" y="3573016"/>
            <a:ext cx="1064825" cy="23134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9065114">
            <a:off x="2545336" y="3023934"/>
            <a:ext cx="1064825" cy="23134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12499194">
            <a:off x="2549048" y="4232410"/>
            <a:ext cx="1064825" cy="23134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13396879">
            <a:off x="1882216" y="4777738"/>
            <a:ext cx="1064825" cy="23134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1600" y="6093296"/>
            <a:ext cx="3431557" cy="51077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Телемедицинский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</a:t>
            </a:r>
          </a:p>
        </p:txBody>
      </p:sp>
      <p:sp>
        <p:nvSpPr>
          <p:cNvPr id="18" name="Стрелка влево 17"/>
          <p:cNvSpPr/>
          <p:nvPr/>
        </p:nvSpPr>
        <p:spPr>
          <a:xfrm rot="14481574">
            <a:off x="1155940" y="5132183"/>
            <a:ext cx="1064825" cy="23134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5357818" y="3786190"/>
            <a:ext cx="3600400" cy="715089"/>
          </a:xfrm>
          <a:prstGeom prst="round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Патологии новорожденных</a:t>
            </a:r>
          </a:p>
          <a:p>
            <a:pPr algn="ctr"/>
            <a:r>
              <a:rPr lang="ru-RU" dirty="0" smtClean="0"/>
              <a:t>  и недоношенных детей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8016" y="2857496"/>
            <a:ext cx="1839502" cy="408623"/>
          </a:xfrm>
          <a:prstGeom prst="round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Педиатрическое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852936"/>
            <a:ext cx="1824273" cy="408623"/>
          </a:xfrm>
          <a:prstGeom prst="round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Онкологическое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12" y="1928802"/>
            <a:ext cx="2465373" cy="408623"/>
          </a:xfrm>
          <a:prstGeom prst="round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психоневрологическое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365104"/>
            <a:ext cx="2271346" cy="408623"/>
          </a:xfrm>
          <a:prstGeom prst="round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Нейрохирургическое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1844824"/>
            <a:ext cx="1676690" cy="408623"/>
          </a:xfrm>
          <a:prstGeom prst="round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Хирургическое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3861048"/>
            <a:ext cx="2222403" cy="408623"/>
          </a:xfrm>
          <a:prstGeom prst="round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Травматологическое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3356992"/>
            <a:ext cx="1852312" cy="408623"/>
          </a:xfrm>
          <a:prstGeom prst="round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Ортопедическое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4869160"/>
            <a:ext cx="3032174" cy="408623"/>
          </a:xfrm>
          <a:prstGeom prst="round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Челюстно-лицевой хирургии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2348880"/>
            <a:ext cx="1677277" cy="408623"/>
          </a:xfrm>
          <a:prstGeom prst="round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Урологическое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332656"/>
            <a:ext cx="5031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Клинические отделения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551723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год получают лечение около 11 тыс. детей. Проводится около 3,5 тыс. хирургических операций. Из них – 25% эндоскопические.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OneDrive\Работа\РДКБ\Презентации\Без имени2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32"/>
            <a:ext cx="9144000" cy="68671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699792" y="404664"/>
            <a:ext cx="3822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Кадры  ГУ «РДКБ»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95536" y="1571612"/>
            <a:ext cx="8748464" cy="48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buClr>
                <a:schemeClr val="accent1"/>
              </a:buClr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Врачи:</a:t>
            </a:r>
          </a:p>
          <a:p>
            <a:pPr marL="457200" indent="-457200">
              <a:buClr>
                <a:schemeClr val="accent1"/>
              </a:buClr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Количество штатных единиц: 196,5</a:t>
            </a:r>
          </a:p>
          <a:p>
            <a:pPr marL="457200" indent="-457200">
              <a:buClr>
                <a:schemeClr val="accent1"/>
              </a:buClr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Физические лица - 102</a:t>
            </a:r>
          </a:p>
          <a:p>
            <a:pPr marL="457200" indent="-457200">
              <a:buClr>
                <a:schemeClr val="accent1"/>
              </a:buClr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Укомплектованность -52%</a:t>
            </a:r>
          </a:p>
          <a:p>
            <a:pPr marL="457200" indent="-457200">
              <a:buClr>
                <a:schemeClr val="accent1"/>
              </a:buClr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Имеют квалификационные категории (высшую, первую) – 57;</a:t>
            </a:r>
          </a:p>
          <a:p>
            <a:pPr marL="457200" indent="-457200">
              <a:buClr>
                <a:schemeClr val="accent1"/>
              </a:buClr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Кандидаты медицинских наук – 5;</a:t>
            </a:r>
          </a:p>
          <a:p>
            <a:pPr marL="457200" indent="-457200">
              <a:buClr>
                <a:schemeClr val="accent1"/>
              </a:buClr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Доктор медицинских наук – 2;</a:t>
            </a:r>
          </a:p>
          <a:p>
            <a:pPr marL="457200" indent="-457200">
              <a:buClr>
                <a:schemeClr val="accent1"/>
              </a:buClr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Почетные звания «Заслуженный врач РФ и Республики Коми» - 29;</a:t>
            </a:r>
          </a:p>
          <a:p>
            <a:pPr marL="457200" indent="-457200">
              <a:buClr>
                <a:schemeClr val="accent1"/>
              </a:buClr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Отличник здравоохранения – 19;</a:t>
            </a:r>
          </a:p>
          <a:p>
            <a:pPr marL="457200" indent="-457200">
              <a:buClr>
                <a:schemeClr val="accent1"/>
              </a:buClr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Заслуженный работник РК – 7.</a:t>
            </a:r>
          </a:p>
          <a:p>
            <a:pPr marL="457200" indent="-457200">
              <a:buClr>
                <a:schemeClr val="accent1"/>
              </a:buClr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врачей-специалистов являются главными внештатными специалистами</a:t>
            </a:r>
          </a:p>
          <a:p>
            <a:pPr marL="457200" indent="-457200">
              <a:buClr>
                <a:schemeClr val="accent1"/>
              </a:buClr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экспертами  Министерства здравоохранения Республики Коми.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врачей являются победителями Всероссийского конкурса «Лучший врач года».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врача - победители Республиканского конкурса «Лучший врач года».</a:t>
            </a:r>
          </a:p>
          <a:p>
            <a:pPr marL="457200" indent="-457200">
              <a:buClr>
                <a:schemeClr val="accent1"/>
              </a:buClr>
              <a:buSzPct val="65000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accent1"/>
              </a:buClr>
              <a:buSzPct val="65000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>
              <a:buClr>
                <a:schemeClr val="accent1"/>
              </a:buClr>
              <a:buSzPct val="65000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>
              <a:buClr>
                <a:schemeClr val="accent1"/>
              </a:buClr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 marL="457200" indent="-457200">
              <a:buClr>
                <a:schemeClr val="accent1"/>
              </a:buClr>
              <a:buSzPct val="65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 marL="457200" indent="-457200">
              <a:buClr>
                <a:schemeClr val="accent1"/>
              </a:buClr>
              <a:buSzPct val="65000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OneDrive\Работа\РДКБ\Презентации\Без имени2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132"/>
            <a:ext cx="9144000" cy="6867132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57158" y="2214554"/>
            <a:ext cx="8420580" cy="307183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 </a:t>
            </a:r>
            <a:r>
              <a:rPr lang="ru-RU" sz="1400" b="1" dirty="0" smtClean="0"/>
              <a:t>ПОСТАНОВЛЕНИЕ ПРАВИТЕЛЬСТВА РЕСПУБЛИКИ КОМИ</a:t>
            </a:r>
          </a:p>
          <a:p>
            <a:pPr algn="ctr"/>
            <a:r>
              <a:rPr lang="ru-RU" sz="1400" b="1" dirty="0" smtClean="0"/>
              <a:t>от 8 мая 2014 г. N 181</a:t>
            </a:r>
          </a:p>
          <a:p>
            <a:pPr algn="ctr"/>
            <a:r>
              <a:rPr lang="ru-RU" sz="1400" b="1" dirty="0" smtClean="0"/>
              <a:t> О ПРЕДОСТАВЛЕНИИ МЕР СОЦИАЛЬНОЙ ПОДДЕРЖКИ, НАПРАВЛЕННЫХ</a:t>
            </a:r>
          </a:p>
          <a:p>
            <a:pPr algn="ctr"/>
            <a:r>
              <a:rPr lang="ru-RU" sz="1400" b="1" dirty="0" smtClean="0"/>
              <a:t>НА КАДРОВОЕ ОБЕСПЕЧЕНИЕ СИСТЕМЫ ЗДРАВООХРАНЕНИЯ</a:t>
            </a:r>
          </a:p>
          <a:p>
            <a:pPr algn="ctr"/>
            <a:r>
              <a:rPr lang="ru-RU" sz="1400" b="1" dirty="0" smtClean="0"/>
              <a:t>РЕСПУБЛИКИ КОМИ</a:t>
            </a:r>
          </a:p>
          <a:p>
            <a:pPr lvl="0" algn="ctr"/>
            <a:r>
              <a:rPr lang="ru-RU" sz="3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Единовременные </a:t>
            </a:r>
            <a:r>
              <a:rPr lang="ru-RU" sz="30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выплаты врачам, </a:t>
            </a:r>
          </a:p>
          <a:p>
            <a:pPr lvl="0" algn="ctr"/>
            <a:r>
              <a:rPr lang="ru-RU" sz="3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принятым на квотируемые рабочие места</a:t>
            </a:r>
            <a:endParaRPr lang="ru-RU" sz="3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0" algn="ctr"/>
            <a:r>
              <a:rPr lang="ru-RU" sz="3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в </a:t>
            </a:r>
            <a:r>
              <a:rPr lang="ru-RU" sz="30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размере </a:t>
            </a:r>
            <a:r>
              <a:rPr lang="ru-RU" sz="3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500 </a:t>
            </a:r>
            <a:r>
              <a:rPr lang="ru-RU" sz="3000" b="1" dirty="0">
                <a:solidFill>
                  <a:schemeClr val="tx1"/>
                </a:solidFill>
                <a:cs typeface="Times New Roman" panose="02020603050405020304" pitchFamily="18" charset="0"/>
              </a:rPr>
              <a:t>тыс. рублей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04664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Меры социальной поддержки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833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OneDrive\Работа\РДКБ\Презентации\Без имени2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32"/>
            <a:ext cx="9144000" cy="686713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6" y="5157192"/>
            <a:ext cx="7893756" cy="129614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Распоряжение Правительства РК от 05.06.2015 №</a:t>
            </a:r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228-р</a:t>
            </a:r>
            <a:endParaRPr 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«Об </a:t>
            </a: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утверждении Перечня наиболее востребованных профессий (специальностей) в государственных учреждениях Республики </a:t>
            </a:r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Коми»</a:t>
            </a:r>
            <a:endParaRPr 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2492896"/>
            <a:ext cx="7893756" cy="20314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Лицам при приеме на работу в государственные учреждения Республики Коми по наиболее востребованным на рынке труда Республики Коми профессиям (специальностям) процентная надбавка к заработной плате устанавливается в полном размере с первого дня работы в районах Крайнего Севера и приравненных к ним местностях независимо от стажа работы.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260648"/>
            <a:ext cx="8352928" cy="15841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Закон Республики Коми от 31.12.2004 №78-РЗ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"О гарантиях и компенсациях для лиц, проживающих в районах Крайнего Севера и приравненных к ним местностях, являющихся работниками государственных органов Республики Коми, государственных учреждений Республики Коми"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1916832"/>
            <a:ext cx="173930" cy="489204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99992" y="4581128"/>
            <a:ext cx="173930" cy="489204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4654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OneDrive\Работа\РДКБ\Презентации\Без имени2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32"/>
            <a:ext cx="9144000" cy="68671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23728" y="404664"/>
            <a:ext cx="6392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гарантии (льготы)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9512" y="1844824"/>
            <a:ext cx="87484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buClr>
                <a:srgbClr val="FFC000"/>
              </a:buClr>
              <a:buSzPct val="100000"/>
              <a:buFont typeface="+mj-lt"/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Компенсация расходов, связанных с переездом к месту работы.</a:t>
            </a:r>
          </a:p>
          <a:p>
            <a:pPr marL="457200" indent="-457200">
              <a:buClr>
                <a:srgbClr val="FFC000"/>
              </a:buClr>
              <a:buSzPct val="100000"/>
              <a:buFont typeface="+mj-lt"/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Компенсация расходов при найме жилья.</a:t>
            </a:r>
          </a:p>
          <a:p>
            <a:pPr marL="457200" indent="-457200">
              <a:buClr>
                <a:srgbClr val="FFC000"/>
              </a:buClr>
              <a:buSzPct val="100000"/>
              <a:buFont typeface="+mj-lt"/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5%   -  доплата молодым специалистам в течение 3-х лет.</a:t>
            </a:r>
          </a:p>
          <a:p>
            <a:pPr marL="457200" indent="-457200">
              <a:buClr>
                <a:srgbClr val="FFC000"/>
              </a:buClr>
              <a:buSzPct val="100000"/>
              <a:buFont typeface="+mj-lt"/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50% - северная надбавка, для лиц проживающих в районах КС и       </a:t>
            </a:r>
          </a:p>
          <a:p>
            <a:pPr marL="457200" indent="-457200">
              <a:buClr>
                <a:srgbClr val="FFC000"/>
              </a:buClr>
              <a:buSzPct val="100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   приравненным к ним местностям.</a:t>
            </a:r>
          </a:p>
          <a:p>
            <a:pPr marL="457200" indent="-457200">
              <a:buClr>
                <a:srgbClr val="FFC000"/>
              </a:buClr>
              <a:buSzPct val="100000"/>
            </a:pPr>
            <a:r>
              <a:rPr lang="ru-RU" sz="2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5.   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20% - районный коэффициент. </a:t>
            </a:r>
            <a:endParaRPr lang="ru-RU" sz="20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>
              <a:buClr>
                <a:srgbClr val="FFC000"/>
              </a:buClr>
              <a:buSzPct val="100000"/>
            </a:pPr>
            <a:r>
              <a:rPr lang="ru-RU" sz="2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Льготный пенсионный стаж (в соответствии закона о Северах).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SzPct val="100000"/>
            </a:pPr>
            <a:r>
              <a:rPr lang="ru-RU" sz="2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1 раз в 2 года - оплата льготного проезда к месту отдыха и обратно .</a:t>
            </a:r>
          </a:p>
          <a:p>
            <a:pPr marL="457200" indent="-457200">
              <a:buClr>
                <a:srgbClr val="FFC000"/>
              </a:buClr>
              <a:buSzPct val="100000"/>
            </a:pPr>
            <a:r>
              <a:rPr lang="ru-RU" sz="2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16 дней – дополнительный отпуск за работу в местностях приравненных к районам КС.</a:t>
            </a:r>
          </a:p>
          <a:p>
            <a:pPr marL="457200" indent="-457200">
              <a:buClr>
                <a:srgbClr val="FFC000"/>
              </a:buClr>
              <a:buSzPct val="100000"/>
            </a:pPr>
            <a:r>
              <a:rPr lang="ru-RU" sz="2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9.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8 дней – дополнительный отпуск за работу  с вредными условиями труда.</a:t>
            </a:r>
          </a:p>
          <a:p>
            <a:pPr marL="457200" indent="-457200">
              <a:buClr>
                <a:schemeClr val="accent1"/>
              </a:buClr>
              <a:buSzPct val="65000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OneDrive\Работа\РДКБ\Презентации\Без имени2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32"/>
            <a:ext cx="9144000" cy="6867132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42910" y="1428736"/>
          <a:ext cx="8001056" cy="423546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001056"/>
              </a:tblGrid>
              <a:tr h="350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Врачи-специалисты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387" marR="24387" marT="40121" marB="40121"/>
                </a:tc>
              </a:tr>
              <a:tr h="3506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Врач-анестезиолог-реаниматолог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387" marR="24387" marT="40121" marB="40121"/>
                </a:tc>
              </a:tr>
              <a:tr h="3506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Врач-невролог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387" marR="24387" marT="40121" marB="40121"/>
                </a:tc>
              </a:tr>
              <a:tr h="3506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Врач-травматолог-ортопед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387" marR="24387" marT="40121" marB="40121"/>
                </a:tc>
              </a:tr>
              <a:tr h="3506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Врач-педиатр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387" marR="24387" marT="40121" marB="40121"/>
                </a:tc>
              </a:tr>
              <a:tr h="3506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+mn-lt"/>
                          <a:ea typeface="Times New Roman"/>
                          <a:cs typeface="Times New Roman"/>
                        </a:rPr>
                        <a:t>Врач-детский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 хирург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387" marR="24387" marT="40121" marB="40121"/>
                </a:tc>
              </a:tr>
              <a:tr h="3506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+mn-lt"/>
                          <a:ea typeface="Times New Roman"/>
                          <a:cs typeface="Times New Roman"/>
                        </a:rPr>
                        <a:t>Врач-неонатолог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387" marR="24387" marT="40121" marB="40121"/>
                </a:tc>
              </a:tr>
              <a:tr h="3506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Врач по УЗД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387" marR="24387" marT="40121" marB="40121"/>
                </a:tc>
              </a:tr>
              <a:tr h="3506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Врач функциональной диагностики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387" marR="24387" marT="40121" marB="40121"/>
                </a:tc>
              </a:tr>
              <a:tr h="3506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Врач клинической лабораторной диагностики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387" marR="24387" marT="40121" marB="40121"/>
                </a:tc>
              </a:tr>
              <a:tr h="350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387" marR="24387" marT="40121" marB="40121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23728" y="404664"/>
            <a:ext cx="6867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Требуемые специалисты в ГУ «РДКБ»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654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OneDrive\Работа\РДКБ\Презентации\Без имени2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1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35696" y="476672"/>
            <a:ext cx="7308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Контакты для взаимодействия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916832"/>
            <a:ext cx="4499992" cy="40324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Учреждение:</a:t>
            </a:r>
          </a:p>
          <a:p>
            <a:r>
              <a:rPr lang="ru-RU" sz="2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ГУ «Республиканская детская клиническая больница»</a:t>
            </a:r>
          </a:p>
          <a:p>
            <a:r>
              <a:rPr lang="ru-RU" sz="2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Адрес: Республика Коми, </a:t>
            </a:r>
          </a:p>
          <a:p>
            <a:r>
              <a:rPr lang="ru-RU" sz="2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г. Сыктывкар, ул. Пушкина, д.116/6</a:t>
            </a:r>
          </a:p>
          <a:p>
            <a:r>
              <a:rPr lang="ru-RU" sz="2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Телефон: 8(8212)229859</a:t>
            </a:r>
          </a:p>
          <a:p>
            <a:r>
              <a:rPr lang="ru-RU" sz="2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сайт: </a:t>
            </a:r>
            <a:r>
              <a:rPr lang="en-US" sz="2200" dirty="0" smtClean="0"/>
              <a:t>info@rdkbrk.ru</a:t>
            </a:r>
            <a:endParaRPr lang="ru-RU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4008" y="1916832"/>
            <a:ext cx="4499992" cy="40324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2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Контактное лицо:</a:t>
            </a:r>
          </a:p>
          <a:p>
            <a:pPr lvl="0"/>
            <a:r>
              <a:rPr lang="ru-RU" sz="22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Батура</a:t>
            </a:r>
            <a:r>
              <a:rPr lang="ru-RU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Юлия Михайловна</a:t>
            </a:r>
          </a:p>
          <a:p>
            <a:pPr lvl="0"/>
            <a:r>
              <a:rPr lang="ru-RU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Заместитель главного врача по кадрам</a:t>
            </a:r>
          </a:p>
          <a:p>
            <a:pPr lvl="0"/>
            <a:r>
              <a:rPr lang="ru-RU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Телефон: </a:t>
            </a:r>
            <a:r>
              <a:rPr lang="ru-RU" sz="2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 8(8212)</a:t>
            </a:r>
            <a:r>
              <a:rPr lang="ru-RU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721233 </a:t>
            </a:r>
          </a:p>
          <a:p>
            <a:pPr lvl="0"/>
            <a:r>
              <a:rPr lang="en-US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e-mail</a:t>
            </a:r>
            <a:r>
              <a:rPr lang="ru-RU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  <a:r>
              <a:rPr lang="en-US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 smtClean="0"/>
              <a:t>batura-yulia@mail.ru</a:t>
            </a:r>
            <a:endParaRPr lang="ru-RU" sz="2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654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565</Words>
  <Application>Microsoft Office PowerPoint</Application>
  <PresentationFormat>Экран (4:3)</PresentationFormat>
  <Paragraphs>98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ГУ "РДБ"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Economist1</dc:creator>
  <cp:lastModifiedBy>Батура_ЮМ</cp:lastModifiedBy>
  <cp:revision>133</cp:revision>
  <dcterms:created xsi:type="dcterms:W3CDTF">2014-05-26T07:46:40Z</dcterms:created>
  <dcterms:modified xsi:type="dcterms:W3CDTF">2022-03-17T11:57:31Z</dcterms:modified>
</cp:coreProperties>
</file>